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79" r:id="rId2"/>
    <p:sldId id="278" r:id="rId3"/>
    <p:sldId id="273" r:id="rId4"/>
    <p:sldId id="258" r:id="rId5"/>
    <p:sldId id="280" r:id="rId6"/>
    <p:sldId id="262" r:id="rId7"/>
    <p:sldId id="260" r:id="rId8"/>
    <p:sldId id="264" r:id="rId9"/>
    <p:sldId id="265" r:id="rId10"/>
    <p:sldId id="272" r:id="rId11"/>
    <p:sldId id="266" r:id="rId12"/>
    <p:sldId id="281" r:id="rId13"/>
    <p:sldId id="282" r:id="rId14"/>
    <p:sldId id="283" r:id="rId15"/>
    <p:sldId id="284" r:id="rId16"/>
    <p:sldId id="285" r:id="rId17"/>
    <p:sldId id="274" r:id="rId18"/>
    <p:sldId id="263" r:id="rId19"/>
    <p:sldId id="286"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5344"/>
    <p:restoredTop sz="95890"/>
  </p:normalViewPr>
  <p:slideViewPr>
    <p:cSldViewPr snapToGrid="0">
      <p:cViewPr varScale="1">
        <p:scale>
          <a:sx n="23" d="100"/>
          <a:sy n="23" d="100"/>
        </p:scale>
        <p:origin x="2792" y="19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_rels/data2.xml.rels><?xml version="1.0" encoding="UTF-8" standalone="yes"?>
<Relationships xmlns="http://schemas.openxmlformats.org/package/2006/relationships"><Relationship Id="rId8" Type="http://schemas.openxmlformats.org/officeDocument/2006/relationships/image" Target="../media/image21.svg"/><Relationship Id="rId3" Type="http://schemas.openxmlformats.org/officeDocument/2006/relationships/image" Target="../media/image16.png"/><Relationship Id="rId7" Type="http://schemas.openxmlformats.org/officeDocument/2006/relationships/image" Target="../media/image20.png"/><Relationship Id="rId12" Type="http://schemas.openxmlformats.org/officeDocument/2006/relationships/image" Target="../media/image25.svg"/><Relationship Id="rId2" Type="http://schemas.openxmlformats.org/officeDocument/2006/relationships/image" Target="../media/image15.svg"/><Relationship Id="rId1" Type="http://schemas.openxmlformats.org/officeDocument/2006/relationships/image" Target="../media/image14.png"/><Relationship Id="rId6" Type="http://schemas.openxmlformats.org/officeDocument/2006/relationships/image" Target="../media/image19.svg"/><Relationship Id="rId11" Type="http://schemas.openxmlformats.org/officeDocument/2006/relationships/image" Target="../media/image24.png"/><Relationship Id="rId5" Type="http://schemas.openxmlformats.org/officeDocument/2006/relationships/image" Target="../media/image18.png"/><Relationship Id="rId10" Type="http://schemas.openxmlformats.org/officeDocument/2006/relationships/image" Target="../media/image23.svg"/><Relationship Id="rId4" Type="http://schemas.openxmlformats.org/officeDocument/2006/relationships/image" Target="../media/image17.svg"/><Relationship Id="rId9" Type="http://schemas.openxmlformats.org/officeDocument/2006/relationships/image" Target="../media/image22.png"/></Relationships>
</file>

<file path=ppt/diagrams/_rels/data3.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svg"/><Relationship Id="rId1" Type="http://schemas.openxmlformats.org/officeDocument/2006/relationships/image" Target="../media/image26.png"/><Relationship Id="rId6" Type="http://schemas.openxmlformats.org/officeDocument/2006/relationships/image" Target="../media/image31.svg"/><Relationship Id="rId5" Type="http://schemas.openxmlformats.org/officeDocument/2006/relationships/image" Target="../media/image30.png"/><Relationship Id="rId4" Type="http://schemas.openxmlformats.org/officeDocument/2006/relationships/image" Target="../media/image29.svg"/></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_rels/drawing2.xml.rels><?xml version="1.0" encoding="UTF-8" standalone="yes"?>
<Relationships xmlns="http://schemas.openxmlformats.org/package/2006/relationships"><Relationship Id="rId8" Type="http://schemas.openxmlformats.org/officeDocument/2006/relationships/image" Target="../media/image21.svg"/><Relationship Id="rId3" Type="http://schemas.openxmlformats.org/officeDocument/2006/relationships/image" Target="../media/image16.png"/><Relationship Id="rId7" Type="http://schemas.openxmlformats.org/officeDocument/2006/relationships/image" Target="../media/image20.png"/><Relationship Id="rId12" Type="http://schemas.openxmlformats.org/officeDocument/2006/relationships/image" Target="../media/image25.svg"/><Relationship Id="rId2" Type="http://schemas.openxmlformats.org/officeDocument/2006/relationships/image" Target="../media/image15.svg"/><Relationship Id="rId1" Type="http://schemas.openxmlformats.org/officeDocument/2006/relationships/image" Target="../media/image14.png"/><Relationship Id="rId6" Type="http://schemas.openxmlformats.org/officeDocument/2006/relationships/image" Target="../media/image19.svg"/><Relationship Id="rId11" Type="http://schemas.openxmlformats.org/officeDocument/2006/relationships/image" Target="../media/image24.png"/><Relationship Id="rId5" Type="http://schemas.openxmlformats.org/officeDocument/2006/relationships/image" Target="../media/image18.png"/><Relationship Id="rId10" Type="http://schemas.openxmlformats.org/officeDocument/2006/relationships/image" Target="../media/image23.svg"/><Relationship Id="rId4" Type="http://schemas.openxmlformats.org/officeDocument/2006/relationships/image" Target="../media/image17.svg"/><Relationship Id="rId9" Type="http://schemas.openxmlformats.org/officeDocument/2006/relationships/image" Target="../media/image22.png"/></Relationships>
</file>

<file path=ppt/diagrams/_rels/drawing3.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svg"/><Relationship Id="rId1" Type="http://schemas.openxmlformats.org/officeDocument/2006/relationships/image" Target="../media/image26.png"/><Relationship Id="rId6" Type="http://schemas.openxmlformats.org/officeDocument/2006/relationships/image" Target="../media/image31.svg"/><Relationship Id="rId5" Type="http://schemas.openxmlformats.org/officeDocument/2006/relationships/image" Target="../media/image30.png"/><Relationship Id="rId4" Type="http://schemas.openxmlformats.org/officeDocument/2006/relationships/image" Target="../media/image29.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90D77D6-E2BA-4F78-8290-ED99AF2C0A37}"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7851C7B4-92FA-4548-ABDE-35D9C652E69C}">
      <dgm:prSet custT="1"/>
      <dgm:spPr/>
      <dgm:t>
        <a:bodyPr/>
        <a:lstStyle/>
        <a:p>
          <a:r>
            <a:rPr lang="en-US" sz="2000" dirty="0">
              <a:latin typeface="Arial" panose="020B0604020202020204" pitchFamily="34" charset="0"/>
              <a:cs typeface="Arial" panose="020B0604020202020204" pitchFamily="34" charset="0"/>
            </a:rPr>
            <a:t>Purpose</a:t>
          </a:r>
        </a:p>
      </dgm:t>
    </dgm:pt>
    <dgm:pt modelId="{AAA886F9-B87A-46BF-97B4-7F494F048B12}" type="parTrans" cxnId="{720C696C-5D8C-4757-8773-5D17AB91BE2D}">
      <dgm:prSet/>
      <dgm:spPr/>
      <dgm:t>
        <a:bodyPr/>
        <a:lstStyle/>
        <a:p>
          <a:endParaRPr lang="en-US"/>
        </a:p>
      </dgm:t>
    </dgm:pt>
    <dgm:pt modelId="{AB021C66-B274-4000-AB69-FD4891E6B48C}" type="sibTrans" cxnId="{720C696C-5D8C-4757-8773-5D17AB91BE2D}">
      <dgm:prSet/>
      <dgm:spPr/>
      <dgm:t>
        <a:bodyPr/>
        <a:lstStyle/>
        <a:p>
          <a:endParaRPr lang="en-US"/>
        </a:p>
      </dgm:t>
    </dgm:pt>
    <dgm:pt modelId="{069B84E9-C32E-46C2-B1E7-DF438D6F6261}">
      <dgm:prSet custT="1"/>
      <dgm:spPr/>
      <dgm:t>
        <a:bodyPr/>
        <a:lstStyle/>
        <a:p>
          <a:r>
            <a:rPr lang="en-US" sz="2000" dirty="0">
              <a:latin typeface="Arial" panose="020B0604020202020204" pitchFamily="34" charset="0"/>
              <a:cs typeface="Arial" panose="020B0604020202020204" pitchFamily="34" charset="0"/>
            </a:rPr>
            <a:t>Perspectives or theoretical framework</a:t>
          </a:r>
        </a:p>
      </dgm:t>
    </dgm:pt>
    <dgm:pt modelId="{C916465E-8BAE-4772-A9F0-84EC01190368}" type="parTrans" cxnId="{C01E619F-30DC-46CC-B931-033721F5C267}">
      <dgm:prSet/>
      <dgm:spPr/>
      <dgm:t>
        <a:bodyPr/>
        <a:lstStyle/>
        <a:p>
          <a:endParaRPr lang="en-US"/>
        </a:p>
      </dgm:t>
    </dgm:pt>
    <dgm:pt modelId="{4AF0F236-E51E-447A-89E7-996BF96153F3}" type="sibTrans" cxnId="{C01E619F-30DC-46CC-B931-033721F5C267}">
      <dgm:prSet/>
      <dgm:spPr/>
      <dgm:t>
        <a:bodyPr/>
        <a:lstStyle/>
        <a:p>
          <a:endParaRPr lang="en-US"/>
        </a:p>
      </dgm:t>
    </dgm:pt>
    <dgm:pt modelId="{FB9C32AB-1034-420C-BB52-21179EE0EED7}">
      <dgm:prSet custT="1"/>
      <dgm:spPr/>
      <dgm:t>
        <a:bodyPr/>
        <a:lstStyle/>
        <a:p>
          <a:r>
            <a:rPr lang="en-US" sz="2000" dirty="0">
              <a:latin typeface="Arial" panose="020B0604020202020204" pitchFamily="34" charset="0"/>
              <a:cs typeface="Arial" panose="020B0604020202020204" pitchFamily="34" charset="0"/>
            </a:rPr>
            <a:t>Methods and/or techniques</a:t>
          </a:r>
        </a:p>
      </dgm:t>
    </dgm:pt>
    <dgm:pt modelId="{7F1575F5-E7D7-4EDA-AE20-45B2EE1A8F09}" type="parTrans" cxnId="{979047F8-0628-45D1-B203-6A1CE7DE4698}">
      <dgm:prSet/>
      <dgm:spPr/>
      <dgm:t>
        <a:bodyPr/>
        <a:lstStyle/>
        <a:p>
          <a:endParaRPr lang="en-US"/>
        </a:p>
      </dgm:t>
    </dgm:pt>
    <dgm:pt modelId="{12556D38-2CFB-46B2-AFB8-F8817ED824BC}" type="sibTrans" cxnId="{979047F8-0628-45D1-B203-6A1CE7DE4698}">
      <dgm:prSet/>
      <dgm:spPr/>
      <dgm:t>
        <a:bodyPr/>
        <a:lstStyle/>
        <a:p>
          <a:endParaRPr lang="en-US"/>
        </a:p>
      </dgm:t>
    </dgm:pt>
    <dgm:pt modelId="{40C48F73-8854-4F68-9891-1E89EE16F917}">
      <dgm:prSet custT="1"/>
      <dgm:spPr/>
      <dgm:t>
        <a:bodyPr/>
        <a:lstStyle/>
        <a:p>
          <a:r>
            <a:rPr lang="en-US" sz="2000" dirty="0">
              <a:latin typeface="Arial" panose="020B0604020202020204" pitchFamily="34" charset="0"/>
              <a:cs typeface="Arial" panose="020B0604020202020204" pitchFamily="34" charset="0"/>
            </a:rPr>
            <a:t>Data sources</a:t>
          </a:r>
        </a:p>
      </dgm:t>
    </dgm:pt>
    <dgm:pt modelId="{EA3188B3-4BBE-4CBB-9381-17686D6DB6FE}" type="parTrans" cxnId="{E0956E6F-FA6A-4238-96C8-C886DDFC9969}">
      <dgm:prSet/>
      <dgm:spPr/>
      <dgm:t>
        <a:bodyPr/>
        <a:lstStyle/>
        <a:p>
          <a:endParaRPr lang="en-US"/>
        </a:p>
      </dgm:t>
    </dgm:pt>
    <dgm:pt modelId="{9ADE61E3-554E-4B2B-A00A-86274DA86C5B}" type="sibTrans" cxnId="{E0956E6F-FA6A-4238-96C8-C886DDFC9969}">
      <dgm:prSet/>
      <dgm:spPr/>
      <dgm:t>
        <a:bodyPr/>
        <a:lstStyle/>
        <a:p>
          <a:endParaRPr lang="en-US"/>
        </a:p>
      </dgm:t>
    </dgm:pt>
    <dgm:pt modelId="{901F5BC4-F4A5-4D55-ACE8-3B173B9CD78B}">
      <dgm:prSet custT="1"/>
      <dgm:spPr/>
      <dgm:t>
        <a:bodyPr/>
        <a:lstStyle/>
        <a:p>
          <a:r>
            <a:rPr lang="en-US" sz="2000" dirty="0">
              <a:latin typeface="Arial" panose="020B0604020202020204" pitchFamily="34" charset="0"/>
              <a:cs typeface="Arial" panose="020B0604020202020204" pitchFamily="34" charset="0"/>
            </a:rPr>
            <a:t>Results, conclusions, and/or interpretations</a:t>
          </a:r>
        </a:p>
      </dgm:t>
    </dgm:pt>
    <dgm:pt modelId="{67EC91DE-E012-47E5-B435-AA3EAFB98BC6}" type="parTrans" cxnId="{B9C83DA6-BD6D-4CC5-9276-E0E1AFDE5A5E}">
      <dgm:prSet/>
      <dgm:spPr/>
      <dgm:t>
        <a:bodyPr/>
        <a:lstStyle/>
        <a:p>
          <a:endParaRPr lang="en-US"/>
        </a:p>
      </dgm:t>
    </dgm:pt>
    <dgm:pt modelId="{07D4386A-4393-4C73-B85C-C439DDA7EA13}" type="sibTrans" cxnId="{B9C83DA6-BD6D-4CC5-9276-E0E1AFDE5A5E}">
      <dgm:prSet/>
      <dgm:spPr/>
      <dgm:t>
        <a:bodyPr/>
        <a:lstStyle/>
        <a:p>
          <a:endParaRPr lang="en-US"/>
        </a:p>
      </dgm:t>
    </dgm:pt>
    <dgm:pt modelId="{0A99C749-17BA-479C-A447-0AA18B0A1290}">
      <dgm:prSet custT="1"/>
      <dgm:spPr/>
      <dgm:t>
        <a:bodyPr/>
        <a:lstStyle/>
        <a:p>
          <a:r>
            <a:rPr lang="en-US" sz="2000" dirty="0">
              <a:latin typeface="Arial" panose="020B0604020202020204" pitchFamily="34" charset="0"/>
              <a:cs typeface="Arial" panose="020B0604020202020204" pitchFamily="34" charset="0"/>
            </a:rPr>
            <a:t>Educational importance of the study</a:t>
          </a:r>
        </a:p>
      </dgm:t>
    </dgm:pt>
    <dgm:pt modelId="{AB66C668-ED81-4123-9EB6-0ECE8703DC8B}" type="parTrans" cxnId="{4142AA10-73E7-4FE0-89CB-9BE6AED86D89}">
      <dgm:prSet/>
      <dgm:spPr/>
      <dgm:t>
        <a:bodyPr/>
        <a:lstStyle/>
        <a:p>
          <a:endParaRPr lang="en-US"/>
        </a:p>
      </dgm:t>
    </dgm:pt>
    <dgm:pt modelId="{3F3561CD-CC74-4329-B757-5FF3297D76A4}" type="sibTrans" cxnId="{4142AA10-73E7-4FE0-89CB-9BE6AED86D89}">
      <dgm:prSet/>
      <dgm:spPr/>
      <dgm:t>
        <a:bodyPr/>
        <a:lstStyle/>
        <a:p>
          <a:endParaRPr lang="en-US"/>
        </a:p>
      </dgm:t>
    </dgm:pt>
    <dgm:pt modelId="{38C8BA41-8478-4F07-8FDD-BAFFA7791439}" type="pres">
      <dgm:prSet presAssocID="{790D77D6-E2BA-4F78-8290-ED99AF2C0A37}" presName="root" presStyleCnt="0">
        <dgm:presLayoutVars>
          <dgm:dir/>
          <dgm:resizeHandles val="exact"/>
        </dgm:presLayoutVars>
      </dgm:prSet>
      <dgm:spPr/>
    </dgm:pt>
    <dgm:pt modelId="{3A46CC7D-CF44-4173-A97A-6407CD1A2852}" type="pres">
      <dgm:prSet presAssocID="{7851C7B4-92FA-4548-ABDE-35D9C652E69C}" presName="compNode" presStyleCnt="0"/>
      <dgm:spPr/>
    </dgm:pt>
    <dgm:pt modelId="{FBE8F40D-A34F-4D84-9923-4DC18A364224}" type="pres">
      <dgm:prSet presAssocID="{7851C7B4-92FA-4548-ABDE-35D9C652E69C}" presName="bgRect" presStyleLbl="bgShp" presStyleIdx="0" presStyleCnt="6"/>
      <dgm:spPr/>
    </dgm:pt>
    <dgm:pt modelId="{FE2B49EF-42DC-4254-AC18-CF7322E38DE7}" type="pres">
      <dgm:prSet presAssocID="{7851C7B4-92FA-4548-ABDE-35D9C652E69C}"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ullseye"/>
        </a:ext>
      </dgm:extLst>
    </dgm:pt>
    <dgm:pt modelId="{AC0FD00B-D24E-483D-A803-161852C75DA1}" type="pres">
      <dgm:prSet presAssocID="{7851C7B4-92FA-4548-ABDE-35D9C652E69C}" presName="spaceRect" presStyleCnt="0"/>
      <dgm:spPr/>
    </dgm:pt>
    <dgm:pt modelId="{98416696-45B8-4898-BFA3-ECC89D1E2733}" type="pres">
      <dgm:prSet presAssocID="{7851C7B4-92FA-4548-ABDE-35D9C652E69C}" presName="parTx" presStyleLbl="revTx" presStyleIdx="0" presStyleCnt="6">
        <dgm:presLayoutVars>
          <dgm:chMax val="0"/>
          <dgm:chPref val="0"/>
        </dgm:presLayoutVars>
      </dgm:prSet>
      <dgm:spPr/>
    </dgm:pt>
    <dgm:pt modelId="{232296E1-5A81-4AB1-8EA3-AEC02890704C}" type="pres">
      <dgm:prSet presAssocID="{AB021C66-B274-4000-AB69-FD4891E6B48C}" presName="sibTrans" presStyleCnt="0"/>
      <dgm:spPr/>
    </dgm:pt>
    <dgm:pt modelId="{AEACCC0F-A825-46B6-A126-2751180DEBCF}" type="pres">
      <dgm:prSet presAssocID="{069B84E9-C32E-46C2-B1E7-DF438D6F6261}" presName="compNode" presStyleCnt="0"/>
      <dgm:spPr/>
    </dgm:pt>
    <dgm:pt modelId="{6EF535E0-1F99-4E95-8FD1-87FEEC00A691}" type="pres">
      <dgm:prSet presAssocID="{069B84E9-C32E-46C2-B1E7-DF438D6F6261}" presName="bgRect" presStyleLbl="bgShp" presStyleIdx="1" presStyleCnt="6"/>
      <dgm:spPr/>
    </dgm:pt>
    <dgm:pt modelId="{44FC4007-C9C2-4BC9-85DB-4B5771E22812}" type="pres">
      <dgm:prSet presAssocID="{069B84E9-C32E-46C2-B1E7-DF438D6F6261}"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ead with Gears"/>
        </a:ext>
      </dgm:extLst>
    </dgm:pt>
    <dgm:pt modelId="{48A6B782-1741-4D4A-A044-F6443BCDE539}" type="pres">
      <dgm:prSet presAssocID="{069B84E9-C32E-46C2-B1E7-DF438D6F6261}" presName="spaceRect" presStyleCnt="0"/>
      <dgm:spPr/>
    </dgm:pt>
    <dgm:pt modelId="{0147AA1C-50B0-4409-9BBA-F64F49BD8307}" type="pres">
      <dgm:prSet presAssocID="{069B84E9-C32E-46C2-B1E7-DF438D6F6261}" presName="parTx" presStyleLbl="revTx" presStyleIdx="1" presStyleCnt="6">
        <dgm:presLayoutVars>
          <dgm:chMax val="0"/>
          <dgm:chPref val="0"/>
        </dgm:presLayoutVars>
      </dgm:prSet>
      <dgm:spPr/>
    </dgm:pt>
    <dgm:pt modelId="{10AAF108-471F-4269-94E7-C8E19DD4ECC6}" type="pres">
      <dgm:prSet presAssocID="{4AF0F236-E51E-447A-89E7-996BF96153F3}" presName="sibTrans" presStyleCnt="0"/>
      <dgm:spPr/>
    </dgm:pt>
    <dgm:pt modelId="{0DF288B5-BA95-444C-95B9-5F7760A6B7DD}" type="pres">
      <dgm:prSet presAssocID="{FB9C32AB-1034-420C-BB52-21179EE0EED7}" presName="compNode" presStyleCnt="0"/>
      <dgm:spPr/>
    </dgm:pt>
    <dgm:pt modelId="{961AEAA4-9B5D-440B-815A-D33A51F788A3}" type="pres">
      <dgm:prSet presAssocID="{FB9C32AB-1034-420C-BB52-21179EE0EED7}" presName="bgRect" presStyleLbl="bgShp" presStyleIdx="2" presStyleCnt="6"/>
      <dgm:spPr/>
    </dgm:pt>
    <dgm:pt modelId="{5F72FCCA-8415-4035-8686-89D27FA35AF6}" type="pres">
      <dgm:prSet presAssocID="{FB9C32AB-1034-420C-BB52-21179EE0EED7}" presName="iconRect" presStyleLbl="node1" presStyleIdx="2" presStyleCnt="6"/>
      <dgm:spPr>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Circles with arrows with solid fill"/>
        </a:ext>
      </dgm:extLst>
    </dgm:pt>
    <dgm:pt modelId="{62896D0C-4D30-46FF-AAEA-85F00C34D5A9}" type="pres">
      <dgm:prSet presAssocID="{FB9C32AB-1034-420C-BB52-21179EE0EED7}" presName="spaceRect" presStyleCnt="0"/>
      <dgm:spPr/>
    </dgm:pt>
    <dgm:pt modelId="{255F7448-D798-4578-B327-22DC40011A69}" type="pres">
      <dgm:prSet presAssocID="{FB9C32AB-1034-420C-BB52-21179EE0EED7}" presName="parTx" presStyleLbl="revTx" presStyleIdx="2" presStyleCnt="6">
        <dgm:presLayoutVars>
          <dgm:chMax val="0"/>
          <dgm:chPref val="0"/>
        </dgm:presLayoutVars>
      </dgm:prSet>
      <dgm:spPr/>
    </dgm:pt>
    <dgm:pt modelId="{1A9BCFAF-B1C2-4409-99AB-4CB7EC3C54A0}" type="pres">
      <dgm:prSet presAssocID="{12556D38-2CFB-46B2-AFB8-F8817ED824BC}" presName="sibTrans" presStyleCnt="0"/>
      <dgm:spPr/>
    </dgm:pt>
    <dgm:pt modelId="{803876F6-327B-4B21-8CB2-45F4BF45753F}" type="pres">
      <dgm:prSet presAssocID="{40C48F73-8854-4F68-9891-1E89EE16F917}" presName="compNode" presStyleCnt="0"/>
      <dgm:spPr/>
    </dgm:pt>
    <dgm:pt modelId="{44E56697-9B6C-480D-AB7E-59420A282055}" type="pres">
      <dgm:prSet presAssocID="{40C48F73-8854-4F68-9891-1E89EE16F917}" presName="bgRect" presStyleLbl="bgShp" presStyleIdx="3" presStyleCnt="6"/>
      <dgm:spPr/>
    </dgm:pt>
    <dgm:pt modelId="{268EE1A1-BBCF-40A3-BB13-6F8F0A203ADD}" type="pres">
      <dgm:prSet presAssocID="{40C48F73-8854-4F68-9891-1E89EE16F917}"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Database"/>
        </a:ext>
      </dgm:extLst>
    </dgm:pt>
    <dgm:pt modelId="{B08FF502-6E0C-4130-83C7-D4F3C940AE91}" type="pres">
      <dgm:prSet presAssocID="{40C48F73-8854-4F68-9891-1E89EE16F917}" presName="spaceRect" presStyleCnt="0"/>
      <dgm:spPr/>
    </dgm:pt>
    <dgm:pt modelId="{CC6EC5CE-6236-4A21-978C-861A5FEC562A}" type="pres">
      <dgm:prSet presAssocID="{40C48F73-8854-4F68-9891-1E89EE16F917}" presName="parTx" presStyleLbl="revTx" presStyleIdx="3" presStyleCnt="6">
        <dgm:presLayoutVars>
          <dgm:chMax val="0"/>
          <dgm:chPref val="0"/>
        </dgm:presLayoutVars>
      </dgm:prSet>
      <dgm:spPr/>
    </dgm:pt>
    <dgm:pt modelId="{5663744F-466C-4B21-829A-3263C1EB3153}" type="pres">
      <dgm:prSet presAssocID="{9ADE61E3-554E-4B2B-A00A-86274DA86C5B}" presName="sibTrans" presStyleCnt="0"/>
      <dgm:spPr/>
    </dgm:pt>
    <dgm:pt modelId="{03BC6F6B-FA78-48ED-B993-168F92993177}" type="pres">
      <dgm:prSet presAssocID="{901F5BC4-F4A5-4D55-ACE8-3B173B9CD78B}" presName="compNode" presStyleCnt="0"/>
      <dgm:spPr/>
    </dgm:pt>
    <dgm:pt modelId="{8D6883F0-E12E-4BE7-9070-1EB25ADFE065}" type="pres">
      <dgm:prSet presAssocID="{901F5BC4-F4A5-4D55-ACE8-3B173B9CD78B}" presName="bgRect" presStyleLbl="bgShp" presStyleIdx="4" presStyleCnt="6"/>
      <dgm:spPr/>
    </dgm:pt>
    <dgm:pt modelId="{A2F52BDF-EE97-4428-89D6-78198A906B23}" type="pres">
      <dgm:prSet presAssocID="{901F5BC4-F4A5-4D55-ACE8-3B173B9CD78B}"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Person with Idea"/>
        </a:ext>
      </dgm:extLst>
    </dgm:pt>
    <dgm:pt modelId="{743B88A1-F05D-4DEE-8740-2D777E17501B}" type="pres">
      <dgm:prSet presAssocID="{901F5BC4-F4A5-4D55-ACE8-3B173B9CD78B}" presName="spaceRect" presStyleCnt="0"/>
      <dgm:spPr/>
    </dgm:pt>
    <dgm:pt modelId="{6C8C5495-1697-4A7B-866A-DAAB74DB967D}" type="pres">
      <dgm:prSet presAssocID="{901F5BC4-F4A5-4D55-ACE8-3B173B9CD78B}" presName="parTx" presStyleLbl="revTx" presStyleIdx="4" presStyleCnt="6">
        <dgm:presLayoutVars>
          <dgm:chMax val="0"/>
          <dgm:chPref val="0"/>
        </dgm:presLayoutVars>
      </dgm:prSet>
      <dgm:spPr/>
    </dgm:pt>
    <dgm:pt modelId="{E02039FD-9B5B-49F2-8D28-46254ADC626D}" type="pres">
      <dgm:prSet presAssocID="{07D4386A-4393-4C73-B85C-C439DDA7EA13}" presName="sibTrans" presStyleCnt="0"/>
      <dgm:spPr/>
    </dgm:pt>
    <dgm:pt modelId="{3A4807D2-EE42-4EF9-B4D7-58F27CD7E754}" type="pres">
      <dgm:prSet presAssocID="{0A99C749-17BA-479C-A447-0AA18B0A1290}" presName="compNode" presStyleCnt="0"/>
      <dgm:spPr/>
    </dgm:pt>
    <dgm:pt modelId="{A465FB8E-97DD-4BBD-A4D3-BC7C8D2D7E0F}" type="pres">
      <dgm:prSet presAssocID="{0A99C749-17BA-479C-A447-0AA18B0A1290}" presName="bgRect" presStyleLbl="bgShp" presStyleIdx="5" presStyleCnt="6"/>
      <dgm:spPr/>
    </dgm:pt>
    <dgm:pt modelId="{AD6F8253-36B3-4972-825A-6C069CEF9658}" type="pres">
      <dgm:prSet presAssocID="{0A99C749-17BA-479C-A447-0AA18B0A1290}"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Books"/>
        </a:ext>
      </dgm:extLst>
    </dgm:pt>
    <dgm:pt modelId="{1C2EB1E8-1FCC-4738-863F-B6C203BD1F68}" type="pres">
      <dgm:prSet presAssocID="{0A99C749-17BA-479C-A447-0AA18B0A1290}" presName="spaceRect" presStyleCnt="0"/>
      <dgm:spPr/>
    </dgm:pt>
    <dgm:pt modelId="{9475D4F6-3B2B-48F6-8260-D2A674EEE4EB}" type="pres">
      <dgm:prSet presAssocID="{0A99C749-17BA-479C-A447-0AA18B0A1290}" presName="parTx" presStyleLbl="revTx" presStyleIdx="5" presStyleCnt="6">
        <dgm:presLayoutVars>
          <dgm:chMax val="0"/>
          <dgm:chPref val="0"/>
        </dgm:presLayoutVars>
      </dgm:prSet>
      <dgm:spPr/>
    </dgm:pt>
  </dgm:ptLst>
  <dgm:cxnLst>
    <dgm:cxn modelId="{19A70409-686B-4207-B483-70A65B86A021}" type="presOf" srcId="{901F5BC4-F4A5-4D55-ACE8-3B173B9CD78B}" destId="{6C8C5495-1697-4A7B-866A-DAAB74DB967D}" srcOrd="0" destOrd="0" presId="urn:microsoft.com/office/officeart/2018/2/layout/IconVerticalSolidList"/>
    <dgm:cxn modelId="{4142AA10-73E7-4FE0-89CB-9BE6AED86D89}" srcId="{790D77D6-E2BA-4F78-8290-ED99AF2C0A37}" destId="{0A99C749-17BA-479C-A447-0AA18B0A1290}" srcOrd="5" destOrd="0" parTransId="{AB66C668-ED81-4123-9EB6-0ECE8703DC8B}" sibTransId="{3F3561CD-CC74-4329-B757-5FF3297D76A4}"/>
    <dgm:cxn modelId="{BB63C259-C492-43F7-B151-161B5C855A63}" type="presOf" srcId="{FB9C32AB-1034-420C-BB52-21179EE0EED7}" destId="{255F7448-D798-4578-B327-22DC40011A69}" srcOrd="0" destOrd="0" presId="urn:microsoft.com/office/officeart/2018/2/layout/IconVerticalSolidList"/>
    <dgm:cxn modelId="{720C696C-5D8C-4757-8773-5D17AB91BE2D}" srcId="{790D77D6-E2BA-4F78-8290-ED99AF2C0A37}" destId="{7851C7B4-92FA-4548-ABDE-35D9C652E69C}" srcOrd="0" destOrd="0" parTransId="{AAA886F9-B87A-46BF-97B4-7F494F048B12}" sibTransId="{AB021C66-B274-4000-AB69-FD4891E6B48C}"/>
    <dgm:cxn modelId="{E0956E6F-FA6A-4238-96C8-C886DDFC9969}" srcId="{790D77D6-E2BA-4F78-8290-ED99AF2C0A37}" destId="{40C48F73-8854-4F68-9891-1E89EE16F917}" srcOrd="3" destOrd="0" parTransId="{EA3188B3-4BBE-4CBB-9381-17686D6DB6FE}" sibTransId="{9ADE61E3-554E-4B2B-A00A-86274DA86C5B}"/>
    <dgm:cxn modelId="{CD4B748A-41F5-450B-8E82-00281003FBD5}" type="presOf" srcId="{0A99C749-17BA-479C-A447-0AA18B0A1290}" destId="{9475D4F6-3B2B-48F6-8260-D2A674EEE4EB}" srcOrd="0" destOrd="0" presId="urn:microsoft.com/office/officeart/2018/2/layout/IconVerticalSolidList"/>
    <dgm:cxn modelId="{05111998-2560-46BB-97EB-FBD7BB452AC6}" type="presOf" srcId="{790D77D6-E2BA-4F78-8290-ED99AF2C0A37}" destId="{38C8BA41-8478-4F07-8FDD-BAFFA7791439}" srcOrd="0" destOrd="0" presId="urn:microsoft.com/office/officeart/2018/2/layout/IconVerticalSolidList"/>
    <dgm:cxn modelId="{C01E619F-30DC-46CC-B931-033721F5C267}" srcId="{790D77D6-E2BA-4F78-8290-ED99AF2C0A37}" destId="{069B84E9-C32E-46C2-B1E7-DF438D6F6261}" srcOrd="1" destOrd="0" parTransId="{C916465E-8BAE-4772-A9F0-84EC01190368}" sibTransId="{4AF0F236-E51E-447A-89E7-996BF96153F3}"/>
    <dgm:cxn modelId="{B9C83DA6-BD6D-4CC5-9276-E0E1AFDE5A5E}" srcId="{790D77D6-E2BA-4F78-8290-ED99AF2C0A37}" destId="{901F5BC4-F4A5-4D55-ACE8-3B173B9CD78B}" srcOrd="4" destOrd="0" parTransId="{67EC91DE-E012-47E5-B435-AA3EAFB98BC6}" sibTransId="{07D4386A-4393-4C73-B85C-C439DDA7EA13}"/>
    <dgm:cxn modelId="{4262B2BD-93E6-47AF-8B3F-720773B33377}" type="presOf" srcId="{40C48F73-8854-4F68-9891-1E89EE16F917}" destId="{CC6EC5CE-6236-4A21-978C-861A5FEC562A}" srcOrd="0" destOrd="0" presId="urn:microsoft.com/office/officeart/2018/2/layout/IconVerticalSolidList"/>
    <dgm:cxn modelId="{5B68DAD1-6BED-433A-94EA-41E508D4D892}" type="presOf" srcId="{7851C7B4-92FA-4548-ABDE-35D9C652E69C}" destId="{98416696-45B8-4898-BFA3-ECC89D1E2733}" srcOrd="0" destOrd="0" presId="urn:microsoft.com/office/officeart/2018/2/layout/IconVerticalSolidList"/>
    <dgm:cxn modelId="{5F4C10E0-5C94-4962-BB75-8AE1B467358D}" type="presOf" srcId="{069B84E9-C32E-46C2-B1E7-DF438D6F6261}" destId="{0147AA1C-50B0-4409-9BBA-F64F49BD8307}" srcOrd="0" destOrd="0" presId="urn:microsoft.com/office/officeart/2018/2/layout/IconVerticalSolidList"/>
    <dgm:cxn modelId="{979047F8-0628-45D1-B203-6A1CE7DE4698}" srcId="{790D77D6-E2BA-4F78-8290-ED99AF2C0A37}" destId="{FB9C32AB-1034-420C-BB52-21179EE0EED7}" srcOrd="2" destOrd="0" parTransId="{7F1575F5-E7D7-4EDA-AE20-45B2EE1A8F09}" sibTransId="{12556D38-2CFB-46B2-AFB8-F8817ED824BC}"/>
    <dgm:cxn modelId="{4FF1BC58-814D-4352-8595-6466D99BD495}" type="presParOf" srcId="{38C8BA41-8478-4F07-8FDD-BAFFA7791439}" destId="{3A46CC7D-CF44-4173-A97A-6407CD1A2852}" srcOrd="0" destOrd="0" presId="urn:microsoft.com/office/officeart/2018/2/layout/IconVerticalSolidList"/>
    <dgm:cxn modelId="{6B321E93-AC72-4FB9-9D90-63269756BF5A}" type="presParOf" srcId="{3A46CC7D-CF44-4173-A97A-6407CD1A2852}" destId="{FBE8F40D-A34F-4D84-9923-4DC18A364224}" srcOrd="0" destOrd="0" presId="urn:microsoft.com/office/officeart/2018/2/layout/IconVerticalSolidList"/>
    <dgm:cxn modelId="{BC900C76-0CDF-48E7-B4A9-8BDCD8AB4AF9}" type="presParOf" srcId="{3A46CC7D-CF44-4173-A97A-6407CD1A2852}" destId="{FE2B49EF-42DC-4254-AC18-CF7322E38DE7}" srcOrd="1" destOrd="0" presId="urn:microsoft.com/office/officeart/2018/2/layout/IconVerticalSolidList"/>
    <dgm:cxn modelId="{45E73756-729F-4BB1-8E01-E32A10A9BD88}" type="presParOf" srcId="{3A46CC7D-CF44-4173-A97A-6407CD1A2852}" destId="{AC0FD00B-D24E-483D-A803-161852C75DA1}" srcOrd="2" destOrd="0" presId="urn:microsoft.com/office/officeart/2018/2/layout/IconVerticalSolidList"/>
    <dgm:cxn modelId="{0BE265F3-E242-4018-806E-F189FB4A56E5}" type="presParOf" srcId="{3A46CC7D-CF44-4173-A97A-6407CD1A2852}" destId="{98416696-45B8-4898-BFA3-ECC89D1E2733}" srcOrd="3" destOrd="0" presId="urn:microsoft.com/office/officeart/2018/2/layout/IconVerticalSolidList"/>
    <dgm:cxn modelId="{34993EE9-86DB-4087-89EB-37DA4F85D05C}" type="presParOf" srcId="{38C8BA41-8478-4F07-8FDD-BAFFA7791439}" destId="{232296E1-5A81-4AB1-8EA3-AEC02890704C}" srcOrd="1" destOrd="0" presId="urn:microsoft.com/office/officeart/2018/2/layout/IconVerticalSolidList"/>
    <dgm:cxn modelId="{53224F88-5D55-4AFE-A33C-64491541C58A}" type="presParOf" srcId="{38C8BA41-8478-4F07-8FDD-BAFFA7791439}" destId="{AEACCC0F-A825-46B6-A126-2751180DEBCF}" srcOrd="2" destOrd="0" presId="urn:microsoft.com/office/officeart/2018/2/layout/IconVerticalSolidList"/>
    <dgm:cxn modelId="{2EC55413-F071-44C6-A152-E52853FB0A80}" type="presParOf" srcId="{AEACCC0F-A825-46B6-A126-2751180DEBCF}" destId="{6EF535E0-1F99-4E95-8FD1-87FEEC00A691}" srcOrd="0" destOrd="0" presId="urn:microsoft.com/office/officeart/2018/2/layout/IconVerticalSolidList"/>
    <dgm:cxn modelId="{8C35C9BE-403B-4518-83D9-3FE021A69559}" type="presParOf" srcId="{AEACCC0F-A825-46B6-A126-2751180DEBCF}" destId="{44FC4007-C9C2-4BC9-85DB-4B5771E22812}" srcOrd="1" destOrd="0" presId="urn:microsoft.com/office/officeart/2018/2/layout/IconVerticalSolidList"/>
    <dgm:cxn modelId="{573F7B4E-E8D1-4207-A983-8402CCDB4C56}" type="presParOf" srcId="{AEACCC0F-A825-46B6-A126-2751180DEBCF}" destId="{48A6B782-1741-4D4A-A044-F6443BCDE539}" srcOrd="2" destOrd="0" presId="urn:microsoft.com/office/officeart/2018/2/layout/IconVerticalSolidList"/>
    <dgm:cxn modelId="{964F2AC3-ACDC-4423-AC5E-4550BD7B50CA}" type="presParOf" srcId="{AEACCC0F-A825-46B6-A126-2751180DEBCF}" destId="{0147AA1C-50B0-4409-9BBA-F64F49BD8307}" srcOrd="3" destOrd="0" presId="urn:microsoft.com/office/officeart/2018/2/layout/IconVerticalSolidList"/>
    <dgm:cxn modelId="{BC58D219-8F70-49F4-A103-790C0A707676}" type="presParOf" srcId="{38C8BA41-8478-4F07-8FDD-BAFFA7791439}" destId="{10AAF108-471F-4269-94E7-C8E19DD4ECC6}" srcOrd="3" destOrd="0" presId="urn:microsoft.com/office/officeart/2018/2/layout/IconVerticalSolidList"/>
    <dgm:cxn modelId="{83AD6FFA-8646-4FAE-B603-98B3830A7479}" type="presParOf" srcId="{38C8BA41-8478-4F07-8FDD-BAFFA7791439}" destId="{0DF288B5-BA95-444C-95B9-5F7760A6B7DD}" srcOrd="4" destOrd="0" presId="urn:microsoft.com/office/officeart/2018/2/layout/IconVerticalSolidList"/>
    <dgm:cxn modelId="{E96F7CFC-9792-49CA-81B9-E1E831F966FD}" type="presParOf" srcId="{0DF288B5-BA95-444C-95B9-5F7760A6B7DD}" destId="{961AEAA4-9B5D-440B-815A-D33A51F788A3}" srcOrd="0" destOrd="0" presId="urn:microsoft.com/office/officeart/2018/2/layout/IconVerticalSolidList"/>
    <dgm:cxn modelId="{92C60A21-2DCB-4A74-A05D-25EC97BF253E}" type="presParOf" srcId="{0DF288B5-BA95-444C-95B9-5F7760A6B7DD}" destId="{5F72FCCA-8415-4035-8686-89D27FA35AF6}" srcOrd="1" destOrd="0" presId="urn:microsoft.com/office/officeart/2018/2/layout/IconVerticalSolidList"/>
    <dgm:cxn modelId="{D96C740B-756A-4159-87A8-09186665004A}" type="presParOf" srcId="{0DF288B5-BA95-444C-95B9-5F7760A6B7DD}" destId="{62896D0C-4D30-46FF-AAEA-85F00C34D5A9}" srcOrd="2" destOrd="0" presId="urn:microsoft.com/office/officeart/2018/2/layout/IconVerticalSolidList"/>
    <dgm:cxn modelId="{A477BF3A-8A84-467A-84B5-F3C6B88E05E8}" type="presParOf" srcId="{0DF288B5-BA95-444C-95B9-5F7760A6B7DD}" destId="{255F7448-D798-4578-B327-22DC40011A69}" srcOrd="3" destOrd="0" presId="urn:microsoft.com/office/officeart/2018/2/layout/IconVerticalSolidList"/>
    <dgm:cxn modelId="{F68DCFE0-FE63-43FE-8DDF-E0F3E476724A}" type="presParOf" srcId="{38C8BA41-8478-4F07-8FDD-BAFFA7791439}" destId="{1A9BCFAF-B1C2-4409-99AB-4CB7EC3C54A0}" srcOrd="5" destOrd="0" presId="urn:microsoft.com/office/officeart/2018/2/layout/IconVerticalSolidList"/>
    <dgm:cxn modelId="{534972AA-8137-4C56-9A56-14C4FC4E5BAD}" type="presParOf" srcId="{38C8BA41-8478-4F07-8FDD-BAFFA7791439}" destId="{803876F6-327B-4B21-8CB2-45F4BF45753F}" srcOrd="6" destOrd="0" presId="urn:microsoft.com/office/officeart/2018/2/layout/IconVerticalSolidList"/>
    <dgm:cxn modelId="{F0435172-376C-44D0-8A8C-A681461AB512}" type="presParOf" srcId="{803876F6-327B-4B21-8CB2-45F4BF45753F}" destId="{44E56697-9B6C-480D-AB7E-59420A282055}" srcOrd="0" destOrd="0" presId="urn:microsoft.com/office/officeart/2018/2/layout/IconVerticalSolidList"/>
    <dgm:cxn modelId="{881F2B3C-9386-4421-A7EC-020D07DE517E}" type="presParOf" srcId="{803876F6-327B-4B21-8CB2-45F4BF45753F}" destId="{268EE1A1-BBCF-40A3-BB13-6F8F0A203ADD}" srcOrd="1" destOrd="0" presId="urn:microsoft.com/office/officeart/2018/2/layout/IconVerticalSolidList"/>
    <dgm:cxn modelId="{3BBF3039-1EF2-4B57-89CB-670FE3EF0F5D}" type="presParOf" srcId="{803876F6-327B-4B21-8CB2-45F4BF45753F}" destId="{B08FF502-6E0C-4130-83C7-D4F3C940AE91}" srcOrd="2" destOrd="0" presId="urn:microsoft.com/office/officeart/2018/2/layout/IconVerticalSolidList"/>
    <dgm:cxn modelId="{31CE46E9-0D85-4265-AE00-37D71E87A8EA}" type="presParOf" srcId="{803876F6-327B-4B21-8CB2-45F4BF45753F}" destId="{CC6EC5CE-6236-4A21-978C-861A5FEC562A}" srcOrd="3" destOrd="0" presId="urn:microsoft.com/office/officeart/2018/2/layout/IconVerticalSolidList"/>
    <dgm:cxn modelId="{2A1191AE-C1EE-4ADA-8C51-C5CC5F88DF8F}" type="presParOf" srcId="{38C8BA41-8478-4F07-8FDD-BAFFA7791439}" destId="{5663744F-466C-4B21-829A-3263C1EB3153}" srcOrd="7" destOrd="0" presId="urn:microsoft.com/office/officeart/2018/2/layout/IconVerticalSolidList"/>
    <dgm:cxn modelId="{30F2C4F6-BAE0-461B-B245-41CD079EFB42}" type="presParOf" srcId="{38C8BA41-8478-4F07-8FDD-BAFFA7791439}" destId="{03BC6F6B-FA78-48ED-B993-168F92993177}" srcOrd="8" destOrd="0" presId="urn:microsoft.com/office/officeart/2018/2/layout/IconVerticalSolidList"/>
    <dgm:cxn modelId="{EC3DB7D0-D9A1-4078-9FAB-17095202B6EB}" type="presParOf" srcId="{03BC6F6B-FA78-48ED-B993-168F92993177}" destId="{8D6883F0-E12E-4BE7-9070-1EB25ADFE065}" srcOrd="0" destOrd="0" presId="urn:microsoft.com/office/officeart/2018/2/layout/IconVerticalSolidList"/>
    <dgm:cxn modelId="{19039EB2-CE84-458C-9B3D-3496F4F2BC2E}" type="presParOf" srcId="{03BC6F6B-FA78-48ED-B993-168F92993177}" destId="{A2F52BDF-EE97-4428-89D6-78198A906B23}" srcOrd="1" destOrd="0" presId="urn:microsoft.com/office/officeart/2018/2/layout/IconVerticalSolidList"/>
    <dgm:cxn modelId="{C1C12608-CB3B-4CF0-AAE6-93B8E730817F}" type="presParOf" srcId="{03BC6F6B-FA78-48ED-B993-168F92993177}" destId="{743B88A1-F05D-4DEE-8740-2D777E17501B}" srcOrd="2" destOrd="0" presId="urn:microsoft.com/office/officeart/2018/2/layout/IconVerticalSolidList"/>
    <dgm:cxn modelId="{BC1DED57-9049-4DAA-AC0E-47DEE5BF8EED}" type="presParOf" srcId="{03BC6F6B-FA78-48ED-B993-168F92993177}" destId="{6C8C5495-1697-4A7B-866A-DAAB74DB967D}" srcOrd="3" destOrd="0" presId="urn:microsoft.com/office/officeart/2018/2/layout/IconVerticalSolidList"/>
    <dgm:cxn modelId="{1E109DE2-EEBB-4B38-BD30-85F805FDE076}" type="presParOf" srcId="{38C8BA41-8478-4F07-8FDD-BAFFA7791439}" destId="{E02039FD-9B5B-49F2-8D28-46254ADC626D}" srcOrd="9" destOrd="0" presId="urn:microsoft.com/office/officeart/2018/2/layout/IconVerticalSolidList"/>
    <dgm:cxn modelId="{E1473350-F4D9-494E-AD23-FC69DA63B714}" type="presParOf" srcId="{38C8BA41-8478-4F07-8FDD-BAFFA7791439}" destId="{3A4807D2-EE42-4EF9-B4D7-58F27CD7E754}" srcOrd="10" destOrd="0" presId="urn:microsoft.com/office/officeart/2018/2/layout/IconVerticalSolidList"/>
    <dgm:cxn modelId="{2538F9DB-B18B-4AF7-84F7-97340D68CE08}" type="presParOf" srcId="{3A4807D2-EE42-4EF9-B4D7-58F27CD7E754}" destId="{A465FB8E-97DD-4BBD-A4D3-BC7C8D2D7E0F}" srcOrd="0" destOrd="0" presId="urn:microsoft.com/office/officeart/2018/2/layout/IconVerticalSolidList"/>
    <dgm:cxn modelId="{3BE265C3-D951-45D5-A227-02B1451CF3E0}" type="presParOf" srcId="{3A4807D2-EE42-4EF9-B4D7-58F27CD7E754}" destId="{AD6F8253-36B3-4972-825A-6C069CEF9658}" srcOrd="1" destOrd="0" presId="urn:microsoft.com/office/officeart/2018/2/layout/IconVerticalSolidList"/>
    <dgm:cxn modelId="{F9ADA926-2A16-493B-A549-60CCEF8219D5}" type="presParOf" srcId="{3A4807D2-EE42-4EF9-B4D7-58F27CD7E754}" destId="{1C2EB1E8-1FCC-4738-863F-B6C203BD1F68}" srcOrd="2" destOrd="0" presId="urn:microsoft.com/office/officeart/2018/2/layout/IconVerticalSolidList"/>
    <dgm:cxn modelId="{E43BF273-D472-477B-90CA-1A00A2B0C174}" type="presParOf" srcId="{3A4807D2-EE42-4EF9-B4D7-58F27CD7E754}" destId="{9475D4F6-3B2B-48F6-8260-D2A674EEE4EB}"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D5856C6-8E57-42FA-B8A6-8212CABE5A7C}" type="doc">
      <dgm:prSet loTypeId="urn:microsoft.com/office/officeart/2018/2/layout/IconCircle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13415BEF-B58A-44D2-9941-0ABB0C24991B}">
      <dgm:prSet custT="1"/>
      <dgm:spPr/>
      <dgm:t>
        <a:bodyPr/>
        <a:lstStyle/>
        <a:p>
          <a:pPr>
            <a:lnSpc>
              <a:spcPct val="100000"/>
            </a:lnSpc>
          </a:pPr>
          <a:r>
            <a:rPr lang="en-US" sz="1900" dirty="0">
              <a:latin typeface="Arial" panose="020B0604020202020204" pitchFamily="34" charset="0"/>
              <a:cs typeface="Arial" panose="020B0604020202020204" pitchFamily="34" charset="0"/>
            </a:rPr>
            <a:t>Clarity</a:t>
          </a:r>
        </a:p>
      </dgm:t>
    </dgm:pt>
    <dgm:pt modelId="{B8B60991-AE99-4A7B-A818-CAEDBCFB10AA}" type="parTrans" cxnId="{1FFDEB00-64D6-4928-92E8-65D61620D9E2}">
      <dgm:prSet/>
      <dgm:spPr/>
      <dgm:t>
        <a:bodyPr/>
        <a:lstStyle/>
        <a:p>
          <a:endParaRPr lang="en-US">
            <a:latin typeface="Arial" panose="020B0604020202020204" pitchFamily="34" charset="0"/>
            <a:cs typeface="Arial" panose="020B0604020202020204" pitchFamily="34" charset="0"/>
          </a:endParaRPr>
        </a:p>
      </dgm:t>
    </dgm:pt>
    <dgm:pt modelId="{6E30F246-B284-4643-830E-113D83F82EF7}" type="sibTrans" cxnId="{1FFDEB00-64D6-4928-92E8-65D61620D9E2}">
      <dgm:prSet/>
      <dgm:spPr/>
      <dgm:t>
        <a:bodyPr/>
        <a:lstStyle/>
        <a:p>
          <a:pPr>
            <a:lnSpc>
              <a:spcPct val="100000"/>
            </a:lnSpc>
          </a:pPr>
          <a:endParaRPr lang="en-US">
            <a:latin typeface="Arial" panose="020B0604020202020204" pitchFamily="34" charset="0"/>
            <a:cs typeface="Arial" panose="020B0604020202020204" pitchFamily="34" charset="0"/>
          </a:endParaRPr>
        </a:p>
      </dgm:t>
    </dgm:pt>
    <dgm:pt modelId="{06BFE385-B4E0-45BF-AA29-438FB68A6080}">
      <dgm:prSet custT="1"/>
      <dgm:spPr/>
      <dgm:t>
        <a:bodyPr/>
        <a:lstStyle/>
        <a:p>
          <a:pPr>
            <a:lnSpc>
              <a:spcPct val="100000"/>
            </a:lnSpc>
          </a:pPr>
          <a:r>
            <a:rPr lang="en-US" sz="1900" dirty="0">
              <a:latin typeface="Arial" panose="020B0604020202020204" pitchFamily="34" charset="0"/>
              <a:cs typeface="Arial" panose="020B0604020202020204" pitchFamily="34" charset="0"/>
            </a:rPr>
            <a:t>Appropriateness of citations grounded in relevant literature</a:t>
          </a:r>
        </a:p>
      </dgm:t>
    </dgm:pt>
    <dgm:pt modelId="{9DFC4808-1EEA-43F4-8F5A-780AF9A504A0}" type="parTrans" cxnId="{6A5ED161-BE4E-4BF4-8D6C-7BC134E6FB95}">
      <dgm:prSet/>
      <dgm:spPr/>
      <dgm:t>
        <a:bodyPr/>
        <a:lstStyle/>
        <a:p>
          <a:endParaRPr lang="en-US">
            <a:latin typeface="Arial" panose="020B0604020202020204" pitchFamily="34" charset="0"/>
            <a:cs typeface="Arial" panose="020B0604020202020204" pitchFamily="34" charset="0"/>
          </a:endParaRPr>
        </a:p>
      </dgm:t>
    </dgm:pt>
    <dgm:pt modelId="{498AE6BD-71C3-4152-B507-D05FE817C429}" type="sibTrans" cxnId="{6A5ED161-BE4E-4BF4-8D6C-7BC134E6FB95}">
      <dgm:prSet/>
      <dgm:spPr/>
      <dgm:t>
        <a:bodyPr/>
        <a:lstStyle/>
        <a:p>
          <a:pPr>
            <a:lnSpc>
              <a:spcPct val="100000"/>
            </a:lnSpc>
          </a:pPr>
          <a:endParaRPr lang="en-US">
            <a:latin typeface="Arial" panose="020B0604020202020204" pitchFamily="34" charset="0"/>
            <a:cs typeface="Arial" panose="020B0604020202020204" pitchFamily="34" charset="0"/>
          </a:endParaRPr>
        </a:p>
      </dgm:t>
    </dgm:pt>
    <dgm:pt modelId="{AB23C1F4-029B-4E16-B055-6B431F0ECC4D}">
      <dgm:prSet/>
      <dgm:spPr/>
      <dgm:t>
        <a:bodyPr/>
        <a:lstStyle/>
        <a:p>
          <a:pPr>
            <a:lnSpc>
              <a:spcPct val="100000"/>
            </a:lnSpc>
          </a:pPr>
          <a:r>
            <a:rPr lang="en-US" dirty="0">
              <a:latin typeface="Arial" panose="020B0604020202020204" pitchFamily="34" charset="0"/>
              <a:cs typeface="Arial" panose="020B0604020202020204" pitchFamily="34" charset="0"/>
            </a:rPr>
            <a:t>Relevance and soundness of theoretical rationale</a:t>
          </a:r>
        </a:p>
      </dgm:t>
    </dgm:pt>
    <dgm:pt modelId="{14679FD0-341C-48AB-B8E9-4AA5DC665861}" type="parTrans" cxnId="{B5997F91-B5B4-47A3-84E1-D54FA0ACE4AD}">
      <dgm:prSet/>
      <dgm:spPr/>
      <dgm:t>
        <a:bodyPr/>
        <a:lstStyle/>
        <a:p>
          <a:endParaRPr lang="en-US">
            <a:latin typeface="Arial" panose="020B0604020202020204" pitchFamily="34" charset="0"/>
            <a:cs typeface="Arial" panose="020B0604020202020204" pitchFamily="34" charset="0"/>
          </a:endParaRPr>
        </a:p>
      </dgm:t>
    </dgm:pt>
    <dgm:pt modelId="{052132AE-197B-43FA-9DEB-14F11D0715BE}" type="sibTrans" cxnId="{B5997F91-B5B4-47A3-84E1-D54FA0ACE4AD}">
      <dgm:prSet/>
      <dgm:spPr/>
      <dgm:t>
        <a:bodyPr/>
        <a:lstStyle/>
        <a:p>
          <a:pPr>
            <a:lnSpc>
              <a:spcPct val="100000"/>
            </a:lnSpc>
          </a:pPr>
          <a:endParaRPr lang="en-US">
            <a:latin typeface="Arial" panose="020B0604020202020204" pitchFamily="34" charset="0"/>
            <a:cs typeface="Arial" panose="020B0604020202020204" pitchFamily="34" charset="0"/>
          </a:endParaRPr>
        </a:p>
      </dgm:t>
    </dgm:pt>
    <dgm:pt modelId="{7B1D49DE-408F-43E4-B7F6-0E9F6894DEDF}">
      <dgm:prSet/>
      <dgm:spPr/>
      <dgm:t>
        <a:bodyPr/>
        <a:lstStyle/>
        <a:p>
          <a:pPr>
            <a:lnSpc>
              <a:spcPct val="100000"/>
            </a:lnSpc>
          </a:pPr>
          <a:r>
            <a:rPr lang="en-US" dirty="0" err="1">
              <a:latin typeface="Arial" panose="020B0604020202020204" pitchFamily="34" charset="0"/>
              <a:cs typeface="Arial" panose="020B0604020202020204" pitchFamily="34" charset="0"/>
            </a:rPr>
            <a:t>Rigour</a:t>
          </a:r>
          <a:r>
            <a:rPr lang="en-US" dirty="0">
              <a:latin typeface="Arial" panose="020B0604020202020204" pitchFamily="34" charset="0"/>
              <a:cs typeface="Arial" panose="020B0604020202020204" pitchFamily="34" charset="0"/>
            </a:rPr>
            <a:t> of methodology or research design</a:t>
          </a:r>
        </a:p>
      </dgm:t>
    </dgm:pt>
    <dgm:pt modelId="{DE5DE37D-76F5-4778-AE24-AE92419609A5}" type="parTrans" cxnId="{1F45A380-656E-423E-8252-79CBBF33ADA2}">
      <dgm:prSet/>
      <dgm:spPr/>
      <dgm:t>
        <a:bodyPr/>
        <a:lstStyle/>
        <a:p>
          <a:endParaRPr lang="en-US">
            <a:latin typeface="Arial" panose="020B0604020202020204" pitchFamily="34" charset="0"/>
            <a:cs typeface="Arial" panose="020B0604020202020204" pitchFamily="34" charset="0"/>
          </a:endParaRPr>
        </a:p>
      </dgm:t>
    </dgm:pt>
    <dgm:pt modelId="{4DD1527B-4685-47CA-90F3-8381B8893C6D}" type="sibTrans" cxnId="{1F45A380-656E-423E-8252-79CBBF33ADA2}">
      <dgm:prSet/>
      <dgm:spPr/>
      <dgm:t>
        <a:bodyPr/>
        <a:lstStyle/>
        <a:p>
          <a:pPr>
            <a:lnSpc>
              <a:spcPct val="100000"/>
            </a:lnSpc>
          </a:pPr>
          <a:endParaRPr lang="en-US">
            <a:latin typeface="Arial" panose="020B0604020202020204" pitchFamily="34" charset="0"/>
            <a:cs typeface="Arial" panose="020B0604020202020204" pitchFamily="34" charset="0"/>
          </a:endParaRPr>
        </a:p>
      </dgm:t>
    </dgm:pt>
    <dgm:pt modelId="{E7C67C98-DDF3-4D13-9D16-C3D9BD534CA0}">
      <dgm:prSet/>
      <dgm:spPr/>
      <dgm:t>
        <a:bodyPr/>
        <a:lstStyle/>
        <a:p>
          <a:pPr>
            <a:lnSpc>
              <a:spcPct val="100000"/>
            </a:lnSpc>
          </a:pPr>
          <a:r>
            <a:rPr lang="en-US" dirty="0">
              <a:latin typeface="Arial" panose="020B0604020202020204" pitchFamily="34" charset="0"/>
              <a:cs typeface="Arial" panose="020B0604020202020204" pitchFamily="34" charset="0"/>
            </a:rPr>
            <a:t>Trustworthiness of results and conclusions</a:t>
          </a:r>
        </a:p>
      </dgm:t>
    </dgm:pt>
    <dgm:pt modelId="{02560418-8290-43A7-8F4E-6931E93DD2F9}" type="parTrans" cxnId="{4EC73C52-26DE-4E73-96E4-B4089DC91FC3}">
      <dgm:prSet/>
      <dgm:spPr/>
      <dgm:t>
        <a:bodyPr/>
        <a:lstStyle/>
        <a:p>
          <a:endParaRPr lang="en-US">
            <a:latin typeface="Arial" panose="020B0604020202020204" pitchFamily="34" charset="0"/>
            <a:cs typeface="Arial" panose="020B0604020202020204" pitchFamily="34" charset="0"/>
          </a:endParaRPr>
        </a:p>
      </dgm:t>
    </dgm:pt>
    <dgm:pt modelId="{FE6D3922-DA32-4EAD-8805-13AE7F160DE8}" type="sibTrans" cxnId="{4EC73C52-26DE-4E73-96E4-B4089DC91FC3}">
      <dgm:prSet/>
      <dgm:spPr/>
      <dgm:t>
        <a:bodyPr/>
        <a:lstStyle/>
        <a:p>
          <a:pPr>
            <a:lnSpc>
              <a:spcPct val="100000"/>
            </a:lnSpc>
          </a:pPr>
          <a:endParaRPr lang="en-US">
            <a:latin typeface="Arial" panose="020B0604020202020204" pitchFamily="34" charset="0"/>
            <a:cs typeface="Arial" panose="020B0604020202020204" pitchFamily="34" charset="0"/>
          </a:endParaRPr>
        </a:p>
      </dgm:t>
    </dgm:pt>
    <dgm:pt modelId="{0F671222-B065-4156-AAF5-8463B966A22B}">
      <dgm:prSet/>
      <dgm:spPr/>
      <dgm:t>
        <a:bodyPr/>
        <a:lstStyle/>
        <a:p>
          <a:pPr>
            <a:lnSpc>
              <a:spcPct val="100000"/>
            </a:lnSpc>
          </a:pPr>
          <a:r>
            <a:rPr lang="en-US" dirty="0">
              <a:latin typeface="Arial" panose="020B0604020202020204" pitchFamily="34" charset="0"/>
              <a:cs typeface="Arial" panose="020B0604020202020204" pitchFamily="34" charset="0"/>
            </a:rPr>
            <a:t>Significance to the field</a:t>
          </a:r>
        </a:p>
      </dgm:t>
    </dgm:pt>
    <dgm:pt modelId="{B4DE305A-D412-4A06-ADC5-D664919A2DC4}" type="parTrans" cxnId="{4E53B469-CD1D-4F05-8BBA-F73D925B08E5}">
      <dgm:prSet/>
      <dgm:spPr/>
      <dgm:t>
        <a:bodyPr/>
        <a:lstStyle/>
        <a:p>
          <a:endParaRPr lang="en-US">
            <a:latin typeface="Arial" panose="020B0604020202020204" pitchFamily="34" charset="0"/>
            <a:cs typeface="Arial" panose="020B0604020202020204" pitchFamily="34" charset="0"/>
          </a:endParaRPr>
        </a:p>
      </dgm:t>
    </dgm:pt>
    <dgm:pt modelId="{FD58902E-C077-4C72-82DC-24C5307E255A}" type="sibTrans" cxnId="{4E53B469-CD1D-4F05-8BBA-F73D925B08E5}">
      <dgm:prSet/>
      <dgm:spPr/>
      <dgm:t>
        <a:bodyPr/>
        <a:lstStyle/>
        <a:p>
          <a:endParaRPr lang="en-US">
            <a:latin typeface="Arial" panose="020B0604020202020204" pitchFamily="34" charset="0"/>
            <a:cs typeface="Arial" panose="020B0604020202020204" pitchFamily="34" charset="0"/>
          </a:endParaRPr>
        </a:p>
      </dgm:t>
    </dgm:pt>
    <dgm:pt modelId="{22595EBE-A18E-482A-9B45-4CA21637853B}" type="pres">
      <dgm:prSet presAssocID="{CD5856C6-8E57-42FA-B8A6-8212CABE5A7C}" presName="root" presStyleCnt="0">
        <dgm:presLayoutVars>
          <dgm:dir/>
          <dgm:resizeHandles val="exact"/>
        </dgm:presLayoutVars>
      </dgm:prSet>
      <dgm:spPr/>
    </dgm:pt>
    <dgm:pt modelId="{DEAF8CE1-FE42-4D5C-9A43-2E35C7F0F92C}" type="pres">
      <dgm:prSet presAssocID="{CD5856C6-8E57-42FA-B8A6-8212CABE5A7C}" presName="container" presStyleCnt="0">
        <dgm:presLayoutVars>
          <dgm:dir/>
          <dgm:resizeHandles val="exact"/>
        </dgm:presLayoutVars>
      </dgm:prSet>
      <dgm:spPr/>
    </dgm:pt>
    <dgm:pt modelId="{020914CE-4ABD-4620-89E0-E0EA7C62E141}" type="pres">
      <dgm:prSet presAssocID="{13415BEF-B58A-44D2-9941-0ABB0C24991B}" presName="compNode" presStyleCnt="0"/>
      <dgm:spPr/>
    </dgm:pt>
    <dgm:pt modelId="{50FE4CDD-470D-4707-A0EF-C65CDA55BFA5}" type="pres">
      <dgm:prSet presAssocID="{13415BEF-B58A-44D2-9941-0ABB0C24991B}" presName="iconBgRect" presStyleLbl="bgShp" presStyleIdx="0" presStyleCnt="6"/>
      <dgm:spPr/>
    </dgm:pt>
    <dgm:pt modelId="{2B933374-46BC-4DFE-B121-8FCAFE65EE75}" type="pres">
      <dgm:prSet presAssocID="{13415BEF-B58A-44D2-9941-0ABB0C24991B}"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mark"/>
        </a:ext>
      </dgm:extLst>
    </dgm:pt>
    <dgm:pt modelId="{A370E731-8994-4DDD-B4DF-A963E9106E6C}" type="pres">
      <dgm:prSet presAssocID="{13415BEF-B58A-44D2-9941-0ABB0C24991B}" presName="spaceRect" presStyleCnt="0"/>
      <dgm:spPr/>
    </dgm:pt>
    <dgm:pt modelId="{DBDE4480-76B2-4761-AE3A-34FA117D5727}" type="pres">
      <dgm:prSet presAssocID="{13415BEF-B58A-44D2-9941-0ABB0C24991B}" presName="textRect" presStyleLbl="revTx" presStyleIdx="0" presStyleCnt="6">
        <dgm:presLayoutVars>
          <dgm:chMax val="1"/>
          <dgm:chPref val="1"/>
        </dgm:presLayoutVars>
      </dgm:prSet>
      <dgm:spPr/>
    </dgm:pt>
    <dgm:pt modelId="{5197DD42-649A-480C-AD35-39AA2D8045C8}" type="pres">
      <dgm:prSet presAssocID="{6E30F246-B284-4643-830E-113D83F82EF7}" presName="sibTrans" presStyleLbl="sibTrans2D1" presStyleIdx="0" presStyleCnt="0"/>
      <dgm:spPr/>
    </dgm:pt>
    <dgm:pt modelId="{773FC51B-6E55-4F36-ACE1-9F13E1F3994C}" type="pres">
      <dgm:prSet presAssocID="{06BFE385-B4E0-45BF-AA29-438FB68A6080}" presName="compNode" presStyleCnt="0"/>
      <dgm:spPr/>
    </dgm:pt>
    <dgm:pt modelId="{2BB0777A-5B8A-42DE-B760-009F50E1BA72}" type="pres">
      <dgm:prSet presAssocID="{06BFE385-B4E0-45BF-AA29-438FB68A6080}" presName="iconBgRect" presStyleLbl="bgShp" presStyleIdx="1" presStyleCnt="6"/>
      <dgm:spPr/>
    </dgm:pt>
    <dgm:pt modelId="{8F8140BE-20BC-41DF-A6D2-A45D94020CF9}" type="pres">
      <dgm:prSet presAssocID="{06BFE385-B4E0-45BF-AA29-438FB68A6080}" presName="iconRect" presStyleLbl="node1" presStyleIdx="1" presStyleCnt="6"/>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Quotes with solid fill"/>
        </a:ext>
      </dgm:extLst>
    </dgm:pt>
    <dgm:pt modelId="{A7A0A200-9C0B-4813-B152-47761F6E1E41}" type="pres">
      <dgm:prSet presAssocID="{06BFE385-B4E0-45BF-AA29-438FB68A6080}" presName="spaceRect" presStyleCnt="0"/>
      <dgm:spPr/>
    </dgm:pt>
    <dgm:pt modelId="{5B9F6DF3-080D-420A-919B-8A27D81521E7}" type="pres">
      <dgm:prSet presAssocID="{06BFE385-B4E0-45BF-AA29-438FB68A6080}" presName="textRect" presStyleLbl="revTx" presStyleIdx="1" presStyleCnt="6">
        <dgm:presLayoutVars>
          <dgm:chMax val="1"/>
          <dgm:chPref val="1"/>
        </dgm:presLayoutVars>
      </dgm:prSet>
      <dgm:spPr/>
    </dgm:pt>
    <dgm:pt modelId="{464C1821-714A-4302-A823-EE1F3C3492CB}" type="pres">
      <dgm:prSet presAssocID="{498AE6BD-71C3-4152-B507-D05FE817C429}" presName="sibTrans" presStyleLbl="sibTrans2D1" presStyleIdx="0" presStyleCnt="0"/>
      <dgm:spPr/>
    </dgm:pt>
    <dgm:pt modelId="{07CB1E8D-BEAF-4171-A3EB-2FB10226B680}" type="pres">
      <dgm:prSet presAssocID="{AB23C1F4-029B-4E16-B055-6B431F0ECC4D}" presName="compNode" presStyleCnt="0"/>
      <dgm:spPr/>
    </dgm:pt>
    <dgm:pt modelId="{BC379419-9BA1-4B3B-9DDF-786472D01347}" type="pres">
      <dgm:prSet presAssocID="{AB23C1F4-029B-4E16-B055-6B431F0ECC4D}" presName="iconBgRect" presStyleLbl="bgShp" presStyleIdx="2" presStyleCnt="6"/>
      <dgm:spPr/>
    </dgm:pt>
    <dgm:pt modelId="{6EFEDD15-34CA-464F-833A-6A82302D2986}" type="pres">
      <dgm:prSet presAssocID="{AB23C1F4-029B-4E16-B055-6B431F0ECC4D}" presName="iconRect" presStyleLbl="node1" presStyleIdx="2" presStyleCnt="6"/>
      <dgm:spPr>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Books with solid fill"/>
        </a:ext>
      </dgm:extLst>
    </dgm:pt>
    <dgm:pt modelId="{43870912-E108-41EB-84F3-8C47EC302D46}" type="pres">
      <dgm:prSet presAssocID="{AB23C1F4-029B-4E16-B055-6B431F0ECC4D}" presName="spaceRect" presStyleCnt="0"/>
      <dgm:spPr/>
    </dgm:pt>
    <dgm:pt modelId="{E0E4D9BF-8879-43CF-8C84-62AFEECD88B3}" type="pres">
      <dgm:prSet presAssocID="{AB23C1F4-029B-4E16-B055-6B431F0ECC4D}" presName="textRect" presStyleLbl="revTx" presStyleIdx="2" presStyleCnt="6">
        <dgm:presLayoutVars>
          <dgm:chMax val="1"/>
          <dgm:chPref val="1"/>
        </dgm:presLayoutVars>
      </dgm:prSet>
      <dgm:spPr/>
    </dgm:pt>
    <dgm:pt modelId="{94C896C0-6156-4079-AAC2-194AE4A5152B}" type="pres">
      <dgm:prSet presAssocID="{052132AE-197B-43FA-9DEB-14F11D0715BE}" presName="sibTrans" presStyleLbl="sibTrans2D1" presStyleIdx="0" presStyleCnt="0"/>
      <dgm:spPr/>
    </dgm:pt>
    <dgm:pt modelId="{DA5CFA7D-CEEC-4DC3-AD43-1D61A6234215}" type="pres">
      <dgm:prSet presAssocID="{7B1D49DE-408F-43E4-B7F6-0E9F6894DEDF}" presName="compNode" presStyleCnt="0"/>
      <dgm:spPr/>
    </dgm:pt>
    <dgm:pt modelId="{03B34AED-168C-44CE-97D9-65B6966EA56C}" type="pres">
      <dgm:prSet presAssocID="{7B1D49DE-408F-43E4-B7F6-0E9F6894DEDF}" presName="iconBgRect" presStyleLbl="bgShp" presStyleIdx="3" presStyleCnt="6"/>
      <dgm:spPr/>
    </dgm:pt>
    <dgm:pt modelId="{02FEF680-09BC-4C66-AFC0-3A8167F74EBF}" type="pres">
      <dgm:prSet presAssocID="{7B1D49DE-408F-43E4-B7F6-0E9F6894DEDF}"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Magnifying glass"/>
        </a:ext>
      </dgm:extLst>
    </dgm:pt>
    <dgm:pt modelId="{2B177C68-11A8-49F6-9A90-F4905A9406EE}" type="pres">
      <dgm:prSet presAssocID="{7B1D49DE-408F-43E4-B7F6-0E9F6894DEDF}" presName="spaceRect" presStyleCnt="0"/>
      <dgm:spPr/>
    </dgm:pt>
    <dgm:pt modelId="{2AF42B3F-2F0A-43F2-AD3B-09DB5320B9A6}" type="pres">
      <dgm:prSet presAssocID="{7B1D49DE-408F-43E4-B7F6-0E9F6894DEDF}" presName="textRect" presStyleLbl="revTx" presStyleIdx="3" presStyleCnt="6">
        <dgm:presLayoutVars>
          <dgm:chMax val="1"/>
          <dgm:chPref val="1"/>
        </dgm:presLayoutVars>
      </dgm:prSet>
      <dgm:spPr/>
    </dgm:pt>
    <dgm:pt modelId="{A8DD5672-E56A-4BA4-B533-E5C819491A98}" type="pres">
      <dgm:prSet presAssocID="{4DD1527B-4685-47CA-90F3-8381B8893C6D}" presName="sibTrans" presStyleLbl="sibTrans2D1" presStyleIdx="0" presStyleCnt="0"/>
      <dgm:spPr/>
    </dgm:pt>
    <dgm:pt modelId="{6CC6D5AA-6248-4C61-9E3B-EC6F3F698891}" type="pres">
      <dgm:prSet presAssocID="{E7C67C98-DDF3-4D13-9D16-C3D9BD534CA0}" presName="compNode" presStyleCnt="0"/>
      <dgm:spPr/>
    </dgm:pt>
    <dgm:pt modelId="{7449F270-6B61-479A-BA9A-E7E8FB658785}" type="pres">
      <dgm:prSet presAssocID="{E7C67C98-DDF3-4D13-9D16-C3D9BD534CA0}" presName="iconBgRect" presStyleLbl="bgShp" presStyleIdx="4" presStyleCnt="6"/>
      <dgm:spPr/>
    </dgm:pt>
    <dgm:pt modelId="{5EFDD75A-2167-4BB0-A90C-710D617DB10D}" type="pres">
      <dgm:prSet presAssocID="{E7C67C98-DDF3-4D13-9D16-C3D9BD534CA0}"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Handshake"/>
        </a:ext>
      </dgm:extLst>
    </dgm:pt>
    <dgm:pt modelId="{4F6E0D84-E8EC-49E6-967F-745203E82D34}" type="pres">
      <dgm:prSet presAssocID="{E7C67C98-DDF3-4D13-9D16-C3D9BD534CA0}" presName="spaceRect" presStyleCnt="0"/>
      <dgm:spPr/>
    </dgm:pt>
    <dgm:pt modelId="{09580605-ACE5-4BFA-839D-7AE445A4A9AE}" type="pres">
      <dgm:prSet presAssocID="{E7C67C98-DDF3-4D13-9D16-C3D9BD534CA0}" presName="textRect" presStyleLbl="revTx" presStyleIdx="4" presStyleCnt="6">
        <dgm:presLayoutVars>
          <dgm:chMax val="1"/>
          <dgm:chPref val="1"/>
        </dgm:presLayoutVars>
      </dgm:prSet>
      <dgm:spPr/>
    </dgm:pt>
    <dgm:pt modelId="{FBB1425C-9411-49F6-90C8-B851637B4921}" type="pres">
      <dgm:prSet presAssocID="{FE6D3922-DA32-4EAD-8805-13AE7F160DE8}" presName="sibTrans" presStyleLbl="sibTrans2D1" presStyleIdx="0" presStyleCnt="0"/>
      <dgm:spPr/>
    </dgm:pt>
    <dgm:pt modelId="{F4163C99-DA55-455F-A1C2-27A580841F0F}" type="pres">
      <dgm:prSet presAssocID="{0F671222-B065-4156-AAF5-8463B966A22B}" presName="compNode" presStyleCnt="0"/>
      <dgm:spPr/>
    </dgm:pt>
    <dgm:pt modelId="{F8DD1D0D-BBF3-4D37-A96B-CEAC010043F2}" type="pres">
      <dgm:prSet presAssocID="{0F671222-B065-4156-AAF5-8463B966A22B}" presName="iconBgRect" presStyleLbl="bgShp" presStyleIdx="5" presStyleCnt="6"/>
      <dgm:spPr/>
    </dgm:pt>
    <dgm:pt modelId="{F3D2432E-12EF-4417-9152-4E497B02F6F6}" type="pres">
      <dgm:prSet presAssocID="{0F671222-B065-4156-AAF5-8463B966A22B}"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Head with Gears"/>
        </a:ext>
      </dgm:extLst>
    </dgm:pt>
    <dgm:pt modelId="{A4F50A60-8617-4779-82BA-97BD83583C28}" type="pres">
      <dgm:prSet presAssocID="{0F671222-B065-4156-AAF5-8463B966A22B}" presName="spaceRect" presStyleCnt="0"/>
      <dgm:spPr/>
    </dgm:pt>
    <dgm:pt modelId="{8AE037CF-6258-40E4-B4B4-BC814CDEF060}" type="pres">
      <dgm:prSet presAssocID="{0F671222-B065-4156-AAF5-8463B966A22B}" presName="textRect" presStyleLbl="revTx" presStyleIdx="5" presStyleCnt="6">
        <dgm:presLayoutVars>
          <dgm:chMax val="1"/>
          <dgm:chPref val="1"/>
        </dgm:presLayoutVars>
      </dgm:prSet>
      <dgm:spPr/>
    </dgm:pt>
  </dgm:ptLst>
  <dgm:cxnLst>
    <dgm:cxn modelId="{1FFDEB00-64D6-4928-92E8-65D61620D9E2}" srcId="{CD5856C6-8E57-42FA-B8A6-8212CABE5A7C}" destId="{13415BEF-B58A-44D2-9941-0ABB0C24991B}" srcOrd="0" destOrd="0" parTransId="{B8B60991-AE99-4A7B-A818-CAEDBCFB10AA}" sibTransId="{6E30F246-B284-4643-830E-113D83F82EF7}"/>
    <dgm:cxn modelId="{74DE9211-9768-4C0A-864F-4178A9235989}" type="presOf" srcId="{13415BEF-B58A-44D2-9941-0ABB0C24991B}" destId="{DBDE4480-76B2-4761-AE3A-34FA117D5727}" srcOrd="0" destOrd="0" presId="urn:microsoft.com/office/officeart/2018/2/layout/IconCircleList"/>
    <dgm:cxn modelId="{29E0492E-AC60-413F-BA0C-8069C6C475E2}" type="presOf" srcId="{6E30F246-B284-4643-830E-113D83F82EF7}" destId="{5197DD42-649A-480C-AD35-39AA2D8045C8}" srcOrd="0" destOrd="0" presId="urn:microsoft.com/office/officeart/2018/2/layout/IconCircleList"/>
    <dgm:cxn modelId="{D3FF8631-6C90-460E-8214-1E40E355FE68}" type="presOf" srcId="{7B1D49DE-408F-43E4-B7F6-0E9F6894DEDF}" destId="{2AF42B3F-2F0A-43F2-AD3B-09DB5320B9A6}" srcOrd="0" destOrd="0" presId="urn:microsoft.com/office/officeart/2018/2/layout/IconCircleList"/>
    <dgm:cxn modelId="{2279CE32-C786-4DAA-A16A-4549E5BFDE4D}" type="presOf" srcId="{CD5856C6-8E57-42FA-B8A6-8212CABE5A7C}" destId="{22595EBE-A18E-482A-9B45-4CA21637853B}" srcOrd="0" destOrd="0" presId="urn:microsoft.com/office/officeart/2018/2/layout/IconCircleList"/>
    <dgm:cxn modelId="{406D6940-9A5F-43D0-9A95-388AA518C6A4}" type="presOf" srcId="{052132AE-197B-43FA-9DEB-14F11D0715BE}" destId="{94C896C0-6156-4079-AAC2-194AE4A5152B}" srcOrd="0" destOrd="0" presId="urn:microsoft.com/office/officeart/2018/2/layout/IconCircleList"/>
    <dgm:cxn modelId="{3DE1414C-B57D-402F-8899-48F80E52989E}" type="presOf" srcId="{4DD1527B-4685-47CA-90F3-8381B8893C6D}" destId="{A8DD5672-E56A-4BA4-B533-E5C819491A98}" srcOrd="0" destOrd="0" presId="urn:microsoft.com/office/officeart/2018/2/layout/IconCircleList"/>
    <dgm:cxn modelId="{4EC73C52-26DE-4E73-96E4-B4089DC91FC3}" srcId="{CD5856C6-8E57-42FA-B8A6-8212CABE5A7C}" destId="{E7C67C98-DDF3-4D13-9D16-C3D9BD534CA0}" srcOrd="4" destOrd="0" parTransId="{02560418-8290-43A7-8F4E-6931E93DD2F9}" sibTransId="{FE6D3922-DA32-4EAD-8805-13AE7F160DE8}"/>
    <dgm:cxn modelId="{6A5ED161-BE4E-4BF4-8D6C-7BC134E6FB95}" srcId="{CD5856C6-8E57-42FA-B8A6-8212CABE5A7C}" destId="{06BFE385-B4E0-45BF-AA29-438FB68A6080}" srcOrd="1" destOrd="0" parTransId="{9DFC4808-1EEA-43F4-8F5A-780AF9A504A0}" sibTransId="{498AE6BD-71C3-4152-B507-D05FE817C429}"/>
    <dgm:cxn modelId="{1341B169-4514-485C-A3E1-4D7FEBF28346}" type="presOf" srcId="{FE6D3922-DA32-4EAD-8805-13AE7F160DE8}" destId="{FBB1425C-9411-49F6-90C8-B851637B4921}" srcOrd="0" destOrd="0" presId="urn:microsoft.com/office/officeart/2018/2/layout/IconCircleList"/>
    <dgm:cxn modelId="{4E53B469-CD1D-4F05-8BBA-F73D925B08E5}" srcId="{CD5856C6-8E57-42FA-B8A6-8212CABE5A7C}" destId="{0F671222-B065-4156-AAF5-8463B966A22B}" srcOrd="5" destOrd="0" parTransId="{B4DE305A-D412-4A06-ADC5-D664919A2DC4}" sibTransId="{FD58902E-C077-4C72-82DC-24C5307E255A}"/>
    <dgm:cxn modelId="{1F45A380-656E-423E-8252-79CBBF33ADA2}" srcId="{CD5856C6-8E57-42FA-B8A6-8212CABE5A7C}" destId="{7B1D49DE-408F-43E4-B7F6-0E9F6894DEDF}" srcOrd="3" destOrd="0" parTransId="{DE5DE37D-76F5-4778-AE24-AE92419609A5}" sibTransId="{4DD1527B-4685-47CA-90F3-8381B8893C6D}"/>
    <dgm:cxn modelId="{F7C00D84-D9E3-49B7-B0EB-1552FB6FDC7E}" type="presOf" srcId="{AB23C1F4-029B-4E16-B055-6B431F0ECC4D}" destId="{E0E4D9BF-8879-43CF-8C84-62AFEECD88B3}" srcOrd="0" destOrd="0" presId="urn:microsoft.com/office/officeart/2018/2/layout/IconCircleList"/>
    <dgm:cxn modelId="{4912068F-F38A-4FE2-865D-7F9D13F602AB}" type="presOf" srcId="{498AE6BD-71C3-4152-B507-D05FE817C429}" destId="{464C1821-714A-4302-A823-EE1F3C3492CB}" srcOrd="0" destOrd="0" presId="urn:microsoft.com/office/officeart/2018/2/layout/IconCircleList"/>
    <dgm:cxn modelId="{C0AAE790-CA6F-428A-9720-73B98352398F}" type="presOf" srcId="{E7C67C98-DDF3-4D13-9D16-C3D9BD534CA0}" destId="{09580605-ACE5-4BFA-839D-7AE445A4A9AE}" srcOrd="0" destOrd="0" presId="urn:microsoft.com/office/officeart/2018/2/layout/IconCircleList"/>
    <dgm:cxn modelId="{B5997F91-B5B4-47A3-84E1-D54FA0ACE4AD}" srcId="{CD5856C6-8E57-42FA-B8A6-8212CABE5A7C}" destId="{AB23C1F4-029B-4E16-B055-6B431F0ECC4D}" srcOrd="2" destOrd="0" parTransId="{14679FD0-341C-48AB-B8E9-4AA5DC665861}" sibTransId="{052132AE-197B-43FA-9DEB-14F11D0715BE}"/>
    <dgm:cxn modelId="{C2A993A4-005A-4A48-A410-D94BE9A9E08D}" type="presOf" srcId="{06BFE385-B4E0-45BF-AA29-438FB68A6080}" destId="{5B9F6DF3-080D-420A-919B-8A27D81521E7}" srcOrd="0" destOrd="0" presId="urn:microsoft.com/office/officeart/2018/2/layout/IconCircleList"/>
    <dgm:cxn modelId="{62C271E5-E712-47A0-805E-E4EFA104D868}" type="presOf" srcId="{0F671222-B065-4156-AAF5-8463B966A22B}" destId="{8AE037CF-6258-40E4-B4B4-BC814CDEF060}" srcOrd="0" destOrd="0" presId="urn:microsoft.com/office/officeart/2018/2/layout/IconCircleList"/>
    <dgm:cxn modelId="{50CC71AD-A937-42B6-9E72-A0F8625386DE}" type="presParOf" srcId="{22595EBE-A18E-482A-9B45-4CA21637853B}" destId="{DEAF8CE1-FE42-4D5C-9A43-2E35C7F0F92C}" srcOrd="0" destOrd="0" presId="urn:microsoft.com/office/officeart/2018/2/layout/IconCircleList"/>
    <dgm:cxn modelId="{CF354E7D-9C34-4E1E-96D4-948CDEB14B7C}" type="presParOf" srcId="{DEAF8CE1-FE42-4D5C-9A43-2E35C7F0F92C}" destId="{020914CE-4ABD-4620-89E0-E0EA7C62E141}" srcOrd="0" destOrd="0" presId="urn:microsoft.com/office/officeart/2018/2/layout/IconCircleList"/>
    <dgm:cxn modelId="{9C4C3492-BC70-4F0A-A479-82AA7D3E27DB}" type="presParOf" srcId="{020914CE-4ABD-4620-89E0-E0EA7C62E141}" destId="{50FE4CDD-470D-4707-A0EF-C65CDA55BFA5}" srcOrd="0" destOrd="0" presId="urn:microsoft.com/office/officeart/2018/2/layout/IconCircleList"/>
    <dgm:cxn modelId="{9C0F71DD-2678-4025-A08D-3B96C2B8C98E}" type="presParOf" srcId="{020914CE-4ABD-4620-89E0-E0EA7C62E141}" destId="{2B933374-46BC-4DFE-B121-8FCAFE65EE75}" srcOrd="1" destOrd="0" presId="urn:microsoft.com/office/officeart/2018/2/layout/IconCircleList"/>
    <dgm:cxn modelId="{09496CA8-4C8D-4498-8F14-BCC0B679D6C4}" type="presParOf" srcId="{020914CE-4ABD-4620-89E0-E0EA7C62E141}" destId="{A370E731-8994-4DDD-B4DF-A963E9106E6C}" srcOrd="2" destOrd="0" presId="urn:microsoft.com/office/officeart/2018/2/layout/IconCircleList"/>
    <dgm:cxn modelId="{FFD704F5-5A36-469B-B9B0-E2FFB3A4CD5C}" type="presParOf" srcId="{020914CE-4ABD-4620-89E0-E0EA7C62E141}" destId="{DBDE4480-76B2-4761-AE3A-34FA117D5727}" srcOrd="3" destOrd="0" presId="urn:microsoft.com/office/officeart/2018/2/layout/IconCircleList"/>
    <dgm:cxn modelId="{1B8BB769-E46F-4D9C-95C5-60344D0EE736}" type="presParOf" srcId="{DEAF8CE1-FE42-4D5C-9A43-2E35C7F0F92C}" destId="{5197DD42-649A-480C-AD35-39AA2D8045C8}" srcOrd="1" destOrd="0" presId="urn:microsoft.com/office/officeart/2018/2/layout/IconCircleList"/>
    <dgm:cxn modelId="{DD95B237-710C-4640-90A5-E4B66D904A42}" type="presParOf" srcId="{DEAF8CE1-FE42-4D5C-9A43-2E35C7F0F92C}" destId="{773FC51B-6E55-4F36-ACE1-9F13E1F3994C}" srcOrd="2" destOrd="0" presId="urn:microsoft.com/office/officeart/2018/2/layout/IconCircleList"/>
    <dgm:cxn modelId="{24F355B5-7F0A-4771-B495-344AF1DD0F85}" type="presParOf" srcId="{773FC51B-6E55-4F36-ACE1-9F13E1F3994C}" destId="{2BB0777A-5B8A-42DE-B760-009F50E1BA72}" srcOrd="0" destOrd="0" presId="urn:microsoft.com/office/officeart/2018/2/layout/IconCircleList"/>
    <dgm:cxn modelId="{B27DCD0A-2736-48EA-BA80-1F0C3240ECCA}" type="presParOf" srcId="{773FC51B-6E55-4F36-ACE1-9F13E1F3994C}" destId="{8F8140BE-20BC-41DF-A6D2-A45D94020CF9}" srcOrd="1" destOrd="0" presId="urn:microsoft.com/office/officeart/2018/2/layout/IconCircleList"/>
    <dgm:cxn modelId="{BC34E43E-175F-42C9-B559-94C32A2C195A}" type="presParOf" srcId="{773FC51B-6E55-4F36-ACE1-9F13E1F3994C}" destId="{A7A0A200-9C0B-4813-B152-47761F6E1E41}" srcOrd="2" destOrd="0" presId="urn:microsoft.com/office/officeart/2018/2/layout/IconCircleList"/>
    <dgm:cxn modelId="{AFBAB9A2-07FF-4C07-A2B2-AF7378C173B8}" type="presParOf" srcId="{773FC51B-6E55-4F36-ACE1-9F13E1F3994C}" destId="{5B9F6DF3-080D-420A-919B-8A27D81521E7}" srcOrd="3" destOrd="0" presId="urn:microsoft.com/office/officeart/2018/2/layout/IconCircleList"/>
    <dgm:cxn modelId="{00DA4D13-E691-4955-A7B1-9EA6EFFC7173}" type="presParOf" srcId="{DEAF8CE1-FE42-4D5C-9A43-2E35C7F0F92C}" destId="{464C1821-714A-4302-A823-EE1F3C3492CB}" srcOrd="3" destOrd="0" presId="urn:microsoft.com/office/officeart/2018/2/layout/IconCircleList"/>
    <dgm:cxn modelId="{A1126D52-4511-4C1A-9C45-BF124FD4CA30}" type="presParOf" srcId="{DEAF8CE1-FE42-4D5C-9A43-2E35C7F0F92C}" destId="{07CB1E8D-BEAF-4171-A3EB-2FB10226B680}" srcOrd="4" destOrd="0" presId="urn:microsoft.com/office/officeart/2018/2/layout/IconCircleList"/>
    <dgm:cxn modelId="{04087061-8E25-4328-9214-916239B4DCEF}" type="presParOf" srcId="{07CB1E8D-BEAF-4171-A3EB-2FB10226B680}" destId="{BC379419-9BA1-4B3B-9DDF-786472D01347}" srcOrd="0" destOrd="0" presId="urn:microsoft.com/office/officeart/2018/2/layout/IconCircleList"/>
    <dgm:cxn modelId="{274488A3-CD97-4916-80DC-0F4780C75E65}" type="presParOf" srcId="{07CB1E8D-BEAF-4171-A3EB-2FB10226B680}" destId="{6EFEDD15-34CA-464F-833A-6A82302D2986}" srcOrd="1" destOrd="0" presId="urn:microsoft.com/office/officeart/2018/2/layout/IconCircleList"/>
    <dgm:cxn modelId="{DE3CEB7F-F30D-4430-B0D2-62903F1DB44F}" type="presParOf" srcId="{07CB1E8D-BEAF-4171-A3EB-2FB10226B680}" destId="{43870912-E108-41EB-84F3-8C47EC302D46}" srcOrd="2" destOrd="0" presId="urn:microsoft.com/office/officeart/2018/2/layout/IconCircleList"/>
    <dgm:cxn modelId="{3A7EDBE4-A3F4-4EBE-B862-9F2A00105A84}" type="presParOf" srcId="{07CB1E8D-BEAF-4171-A3EB-2FB10226B680}" destId="{E0E4D9BF-8879-43CF-8C84-62AFEECD88B3}" srcOrd="3" destOrd="0" presId="urn:microsoft.com/office/officeart/2018/2/layout/IconCircleList"/>
    <dgm:cxn modelId="{A7034212-8FF2-480D-87D9-DBFF90FAD09F}" type="presParOf" srcId="{DEAF8CE1-FE42-4D5C-9A43-2E35C7F0F92C}" destId="{94C896C0-6156-4079-AAC2-194AE4A5152B}" srcOrd="5" destOrd="0" presId="urn:microsoft.com/office/officeart/2018/2/layout/IconCircleList"/>
    <dgm:cxn modelId="{D01AA416-E2EF-44C9-B90B-F5DADA12082D}" type="presParOf" srcId="{DEAF8CE1-FE42-4D5C-9A43-2E35C7F0F92C}" destId="{DA5CFA7D-CEEC-4DC3-AD43-1D61A6234215}" srcOrd="6" destOrd="0" presId="urn:microsoft.com/office/officeart/2018/2/layout/IconCircleList"/>
    <dgm:cxn modelId="{212912C3-ECA5-4E8D-BABF-319D5094E8C1}" type="presParOf" srcId="{DA5CFA7D-CEEC-4DC3-AD43-1D61A6234215}" destId="{03B34AED-168C-44CE-97D9-65B6966EA56C}" srcOrd="0" destOrd="0" presId="urn:microsoft.com/office/officeart/2018/2/layout/IconCircleList"/>
    <dgm:cxn modelId="{89A51282-DA7E-4FAE-A681-122928B8E8D4}" type="presParOf" srcId="{DA5CFA7D-CEEC-4DC3-AD43-1D61A6234215}" destId="{02FEF680-09BC-4C66-AFC0-3A8167F74EBF}" srcOrd="1" destOrd="0" presId="urn:microsoft.com/office/officeart/2018/2/layout/IconCircleList"/>
    <dgm:cxn modelId="{6089F6D9-10CD-4F75-AC69-7D73E2B7E52D}" type="presParOf" srcId="{DA5CFA7D-CEEC-4DC3-AD43-1D61A6234215}" destId="{2B177C68-11A8-49F6-9A90-F4905A9406EE}" srcOrd="2" destOrd="0" presId="urn:microsoft.com/office/officeart/2018/2/layout/IconCircleList"/>
    <dgm:cxn modelId="{F1A417A3-9B96-4413-B2C2-6B5FED648FC3}" type="presParOf" srcId="{DA5CFA7D-CEEC-4DC3-AD43-1D61A6234215}" destId="{2AF42B3F-2F0A-43F2-AD3B-09DB5320B9A6}" srcOrd="3" destOrd="0" presId="urn:microsoft.com/office/officeart/2018/2/layout/IconCircleList"/>
    <dgm:cxn modelId="{427F570B-8D27-41D2-A631-2E8F2D119839}" type="presParOf" srcId="{DEAF8CE1-FE42-4D5C-9A43-2E35C7F0F92C}" destId="{A8DD5672-E56A-4BA4-B533-E5C819491A98}" srcOrd="7" destOrd="0" presId="urn:microsoft.com/office/officeart/2018/2/layout/IconCircleList"/>
    <dgm:cxn modelId="{2765FDB2-6899-4EDB-8FC3-0D264BB1CD92}" type="presParOf" srcId="{DEAF8CE1-FE42-4D5C-9A43-2E35C7F0F92C}" destId="{6CC6D5AA-6248-4C61-9E3B-EC6F3F698891}" srcOrd="8" destOrd="0" presId="urn:microsoft.com/office/officeart/2018/2/layout/IconCircleList"/>
    <dgm:cxn modelId="{668B115B-8505-4D78-A7A8-96E582D90771}" type="presParOf" srcId="{6CC6D5AA-6248-4C61-9E3B-EC6F3F698891}" destId="{7449F270-6B61-479A-BA9A-E7E8FB658785}" srcOrd="0" destOrd="0" presId="urn:microsoft.com/office/officeart/2018/2/layout/IconCircleList"/>
    <dgm:cxn modelId="{71BFBA07-346D-4A89-81D3-1E8FFB7ED162}" type="presParOf" srcId="{6CC6D5AA-6248-4C61-9E3B-EC6F3F698891}" destId="{5EFDD75A-2167-4BB0-A90C-710D617DB10D}" srcOrd="1" destOrd="0" presId="urn:microsoft.com/office/officeart/2018/2/layout/IconCircleList"/>
    <dgm:cxn modelId="{E88317CC-B9CD-4908-9E96-1B506DD0DBA3}" type="presParOf" srcId="{6CC6D5AA-6248-4C61-9E3B-EC6F3F698891}" destId="{4F6E0D84-E8EC-49E6-967F-745203E82D34}" srcOrd="2" destOrd="0" presId="urn:microsoft.com/office/officeart/2018/2/layout/IconCircleList"/>
    <dgm:cxn modelId="{3A11F4E6-0316-4C2D-A2CB-4F337236ED99}" type="presParOf" srcId="{6CC6D5AA-6248-4C61-9E3B-EC6F3F698891}" destId="{09580605-ACE5-4BFA-839D-7AE445A4A9AE}" srcOrd="3" destOrd="0" presId="urn:microsoft.com/office/officeart/2018/2/layout/IconCircleList"/>
    <dgm:cxn modelId="{21A801EE-E8C3-41C0-8A30-7DF25D62D640}" type="presParOf" srcId="{DEAF8CE1-FE42-4D5C-9A43-2E35C7F0F92C}" destId="{FBB1425C-9411-49F6-90C8-B851637B4921}" srcOrd="9" destOrd="0" presId="urn:microsoft.com/office/officeart/2018/2/layout/IconCircleList"/>
    <dgm:cxn modelId="{4C1B91E1-DF4A-40C3-8188-B79C59A30E5D}" type="presParOf" srcId="{DEAF8CE1-FE42-4D5C-9A43-2E35C7F0F92C}" destId="{F4163C99-DA55-455F-A1C2-27A580841F0F}" srcOrd="10" destOrd="0" presId="urn:microsoft.com/office/officeart/2018/2/layout/IconCircleList"/>
    <dgm:cxn modelId="{0807839E-7BD0-4D98-9168-EE1B5B2D941B}" type="presParOf" srcId="{F4163C99-DA55-455F-A1C2-27A580841F0F}" destId="{F8DD1D0D-BBF3-4D37-A96B-CEAC010043F2}" srcOrd="0" destOrd="0" presId="urn:microsoft.com/office/officeart/2018/2/layout/IconCircleList"/>
    <dgm:cxn modelId="{CAFEFB5A-E855-4A76-A37F-77B573091C04}" type="presParOf" srcId="{F4163C99-DA55-455F-A1C2-27A580841F0F}" destId="{F3D2432E-12EF-4417-9152-4E497B02F6F6}" srcOrd="1" destOrd="0" presId="urn:microsoft.com/office/officeart/2018/2/layout/IconCircleList"/>
    <dgm:cxn modelId="{C3762BA5-A600-4B30-BBEC-2E889CE39B9D}" type="presParOf" srcId="{F4163C99-DA55-455F-A1C2-27A580841F0F}" destId="{A4F50A60-8617-4779-82BA-97BD83583C28}" srcOrd="2" destOrd="0" presId="urn:microsoft.com/office/officeart/2018/2/layout/IconCircleList"/>
    <dgm:cxn modelId="{40EBF3AA-E2DF-4664-8672-5FA35AE088C8}" type="presParOf" srcId="{F4163C99-DA55-455F-A1C2-27A580841F0F}" destId="{8AE037CF-6258-40E4-B4B4-BC814CDEF060}"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E97505A-E811-426D-85DC-0FA920BE7654}"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70B88416-93DC-457F-8DC7-C27D91D318DC}">
      <dgm:prSet/>
      <dgm:spPr/>
      <dgm:t>
        <a:bodyPr/>
        <a:lstStyle/>
        <a:p>
          <a:pPr>
            <a:lnSpc>
              <a:spcPct val="100000"/>
            </a:lnSpc>
          </a:pPr>
          <a:r>
            <a:rPr lang="en-US" dirty="0">
              <a:latin typeface="Arial" panose="020B0604020202020204" pitchFamily="34" charset="0"/>
              <a:cs typeface="Arial" panose="020B0604020202020204" pitchFamily="34" charset="0"/>
            </a:rPr>
            <a:t>Let the ADGR know you are going. They have $$$</a:t>
          </a:r>
        </a:p>
      </dgm:t>
    </dgm:pt>
    <dgm:pt modelId="{33242923-DB86-471A-B6A2-D4B778387F6B}" type="parTrans" cxnId="{F2E3F916-8814-4DD0-9AF5-8161DDC4E9BE}">
      <dgm:prSet/>
      <dgm:spPr/>
      <dgm:t>
        <a:bodyPr/>
        <a:lstStyle/>
        <a:p>
          <a:endParaRPr lang="en-US"/>
        </a:p>
      </dgm:t>
    </dgm:pt>
    <dgm:pt modelId="{20CBD689-7902-40C1-B734-9037815E19F0}" type="sibTrans" cxnId="{F2E3F916-8814-4DD0-9AF5-8161DDC4E9BE}">
      <dgm:prSet/>
      <dgm:spPr/>
      <dgm:t>
        <a:bodyPr/>
        <a:lstStyle/>
        <a:p>
          <a:endParaRPr lang="en-US"/>
        </a:p>
      </dgm:t>
    </dgm:pt>
    <dgm:pt modelId="{BF0B6FDB-E9DC-4653-ABB4-084EE4B4D56B}">
      <dgm:prSet/>
      <dgm:spPr/>
      <dgm:t>
        <a:bodyPr/>
        <a:lstStyle/>
        <a:p>
          <a:pPr>
            <a:lnSpc>
              <a:spcPct val="100000"/>
            </a:lnSpc>
          </a:pPr>
          <a:r>
            <a:rPr lang="en-US" dirty="0">
              <a:latin typeface="Arial" panose="020B0604020202020204" pitchFamily="34" charset="0"/>
              <a:cs typeface="Arial" panose="020B0604020202020204" pitchFamily="34" charset="0"/>
            </a:rPr>
            <a:t>CSSE has $$</a:t>
          </a:r>
        </a:p>
      </dgm:t>
    </dgm:pt>
    <dgm:pt modelId="{87654197-17DB-4F21-AA20-ED0513E20526}" type="parTrans" cxnId="{33FAE7F9-E3A7-4BE7-9563-6714D54C71C5}">
      <dgm:prSet/>
      <dgm:spPr/>
      <dgm:t>
        <a:bodyPr/>
        <a:lstStyle/>
        <a:p>
          <a:endParaRPr lang="en-US"/>
        </a:p>
      </dgm:t>
    </dgm:pt>
    <dgm:pt modelId="{6134D274-47FB-4B3C-AFE3-7E161D58FCCF}" type="sibTrans" cxnId="{33FAE7F9-E3A7-4BE7-9563-6714D54C71C5}">
      <dgm:prSet/>
      <dgm:spPr/>
      <dgm:t>
        <a:bodyPr/>
        <a:lstStyle/>
        <a:p>
          <a:endParaRPr lang="en-US"/>
        </a:p>
      </dgm:t>
    </dgm:pt>
    <dgm:pt modelId="{40DAAB10-7876-4E1A-96F9-F05A5530AD44}">
      <dgm:prSet/>
      <dgm:spPr/>
      <dgm:t>
        <a:bodyPr/>
        <a:lstStyle/>
        <a:p>
          <a:pPr>
            <a:lnSpc>
              <a:spcPct val="100000"/>
            </a:lnSpc>
          </a:pPr>
          <a:r>
            <a:rPr lang="en-US" dirty="0">
              <a:latin typeface="Arial" panose="020B0604020202020204" pitchFamily="34" charset="0"/>
              <a:cs typeface="Arial" panose="020B0604020202020204" pitchFamily="34" charset="0"/>
            </a:rPr>
            <a:t>UMGSA has $</a:t>
          </a:r>
        </a:p>
      </dgm:t>
    </dgm:pt>
    <dgm:pt modelId="{6F89E61E-7DF4-4A2F-B831-6FE757D5E288}" type="parTrans" cxnId="{A8DCBD16-F640-4E98-8AFD-8EEB95D2FE80}">
      <dgm:prSet/>
      <dgm:spPr/>
      <dgm:t>
        <a:bodyPr/>
        <a:lstStyle/>
        <a:p>
          <a:endParaRPr lang="en-US"/>
        </a:p>
      </dgm:t>
    </dgm:pt>
    <dgm:pt modelId="{D967EF1F-1DF8-41EB-9173-22AD6AC7C11F}" type="sibTrans" cxnId="{A8DCBD16-F640-4E98-8AFD-8EEB95D2FE80}">
      <dgm:prSet/>
      <dgm:spPr/>
      <dgm:t>
        <a:bodyPr/>
        <a:lstStyle/>
        <a:p>
          <a:endParaRPr lang="en-US"/>
        </a:p>
      </dgm:t>
    </dgm:pt>
    <dgm:pt modelId="{D6CAF1DD-07C9-408D-85FF-4A5417A18AEB}" type="pres">
      <dgm:prSet presAssocID="{FE97505A-E811-426D-85DC-0FA920BE7654}" presName="root" presStyleCnt="0">
        <dgm:presLayoutVars>
          <dgm:dir/>
          <dgm:resizeHandles val="exact"/>
        </dgm:presLayoutVars>
      </dgm:prSet>
      <dgm:spPr/>
    </dgm:pt>
    <dgm:pt modelId="{2E437D28-FCF4-4CD7-8452-4591A98EBB85}" type="pres">
      <dgm:prSet presAssocID="{70B88416-93DC-457F-8DC7-C27D91D318DC}" presName="compNode" presStyleCnt="0"/>
      <dgm:spPr/>
    </dgm:pt>
    <dgm:pt modelId="{6E959A85-D93D-459F-AA01-6AE6C3B35EAA}" type="pres">
      <dgm:prSet presAssocID="{70B88416-93DC-457F-8DC7-C27D91D318DC}" presName="bgRect" presStyleLbl="bgShp" presStyleIdx="0" presStyleCnt="3"/>
      <dgm:spPr/>
    </dgm:pt>
    <dgm:pt modelId="{3DCA8CB6-6DC6-48B3-91CD-FCCB16B4775E}" type="pres">
      <dgm:prSet presAssocID="{70B88416-93DC-457F-8DC7-C27D91D318DC}" presName="iconRect" presStyleLbl="node1" presStyleIdx="0" presStyleCnt="3"/>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Piggy Bank with solid fill"/>
        </a:ext>
      </dgm:extLst>
    </dgm:pt>
    <dgm:pt modelId="{B5E4ECBE-3A08-4622-82BD-6E8E58E90B45}" type="pres">
      <dgm:prSet presAssocID="{70B88416-93DC-457F-8DC7-C27D91D318DC}" presName="spaceRect" presStyleCnt="0"/>
      <dgm:spPr/>
    </dgm:pt>
    <dgm:pt modelId="{7C414988-82C4-4559-9EDD-5507CF45F5CE}" type="pres">
      <dgm:prSet presAssocID="{70B88416-93DC-457F-8DC7-C27D91D318DC}" presName="parTx" presStyleLbl="revTx" presStyleIdx="0" presStyleCnt="3">
        <dgm:presLayoutVars>
          <dgm:chMax val="0"/>
          <dgm:chPref val="0"/>
        </dgm:presLayoutVars>
      </dgm:prSet>
      <dgm:spPr/>
    </dgm:pt>
    <dgm:pt modelId="{7E61F832-8D09-44A9-928D-A647CCB6B552}" type="pres">
      <dgm:prSet presAssocID="{20CBD689-7902-40C1-B734-9037815E19F0}" presName="sibTrans" presStyleCnt="0"/>
      <dgm:spPr/>
    </dgm:pt>
    <dgm:pt modelId="{73C175F0-C5AC-4C4A-9E63-973580AE7594}" type="pres">
      <dgm:prSet presAssocID="{BF0B6FDB-E9DC-4653-ABB4-084EE4B4D56B}" presName="compNode" presStyleCnt="0"/>
      <dgm:spPr/>
    </dgm:pt>
    <dgm:pt modelId="{EB3C0BB4-C1B5-4589-A6AF-BCC2F2E8FC9C}" type="pres">
      <dgm:prSet presAssocID="{BF0B6FDB-E9DC-4653-ABB4-084EE4B4D56B}" presName="bgRect" presStyleLbl="bgShp" presStyleIdx="1" presStyleCnt="3"/>
      <dgm:spPr/>
    </dgm:pt>
    <dgm:pt modelId="{E98581E9-07F4-4516-93C2-9BD35FABD9F5}" type="pres">
      <dgm:prSet presAssocID="{BF0B6FDB-E9DC-4653-ABB4-084EE4B4D56B}"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Money"/>
        </a:ext>
      </dgm:extLst>
    </dgm:pt>
    <dgm:pt modelId="{5821D8A3-3EE2-4AB3-AC41-D16B62E16EA2}" type="pres">
      <dgm:prSet presAssocID="{BF0B6FDB-E9DC-4653-ABB4-084EE4B4D56B}" presName="spaceRect" presStyleCnt="0"/>
      <dgm:spPr/>
    </dgm:pt>
    <dgm:pt modelId="{35296D74-38BF-4255-B832-48F92F2BBDE1}" type="pres">
      <dgm:prSet presAssocID="{BF0B6FDB-E9DC-4653-ABB4-084EE4B4D56B}" presName="parTx" presStyleLbl="revTx" presStyleIdx="1" presStyleCnt="3">
        <dgm:presLayoutVars>
          <dgm:chMax val="0"/>
          <dgm:chPref val="0"/>
        </dgm:presLayoutVars>
      </dgm:prSet>
      <dgm:spPr/>
    </dgm:pt>
    <dgm:pt modelId="{3FCB8E0C-A79E-4851-A54F-AD4ECF7E78F4}" type="pres">
      <dgm:prSet presAssocID="{6134D274-47FB-4B3C-AFE3-7E161D58FCCF}" presName="sibTrans" presStyleCnt="0"/>
      <dgm:spPr/>
    </dgm:pt>
    <dgm:pt modelId="{6BA651E4-6365-4585-8AAF-DB091B5C7533}" type="pres">
      <dgm:prSet presAssocID="{40DAAB10-7876-4E1A-96F9-F05A5530AD44}" presName="compNode" presStyleCnt="0"/>
      <dgm:spPr/>
    </dgm:pt>
    <dgm:pt modelId="{4FEC3A81-0A68-43F1-ADCD-806E09DDE986}" type="pres">
      <dgm:prSet presAssocID="{40DAAB10-7876-4E1A-96F9-F05A5530AD44}" presName="bgRect" presStyleLbl="bgShp" presStyleIdx="2" presStyleCnt="3"/>
      <dgm:spPr/>
    </dgm:pt>
    <dgm:pt modelId="{8BF591B8-DA94-4B62-8C88-04B18D0D9EAC}" type="pres">
      <dgm:prSet presAssocID="{40DAAB10-7876-4E1A-96F9-F05A5530AD44}" presName="iconRect" presStyleLbl="node1" presStyleIdx="2" presStyleCnt="3"/>
      <dgm:spPr>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Flying Money with solid fill"/>
        </a:ext>
      </dgm:extLst>
    </dgm:pt>
    <dgm:pt modelId="{91FCCC1E-A663-4B72-9D21-3BA6E4CE5CC8}" type="pres">
      <dgm:prSet presAssocID="{40DAAB10-7876-4E1A-96F9-F05A5530AD44}" presName="spaceRect" presStyleCnt="0"/>
      <dgm:spPr/>
    </dgm:pt>
    <dgm:pt modelId="{3D98A7E3-FF60-4FA5-B2EC-98FB298A7EC9}" type="pres">
      <dgm:prSet presAssocID="{40DAAB10-7876-4E1A-96F9-F05A5530AD44}" presName="parTx" presStyleLbl="revTx" presStyleIdx="2" presStyleCnt="3">
        <dgm:presLayoutVars>
          <dgm:chMax val="0"/>
          <dgm:chPref val="0"/>
        </dgm:presLayoutVars>
      </dgm:prSet>
      <dgm:spPr/>
    </dgm:pt>
  </dgm:ptLst>
  <dgm:cxnLst>
    <dgm:cxn modelId="{95D6A80A-5F09-4A13-B7CA-966C0AC46AA8}" type="presOf" srcId="{70B88416-93DC-457F-8DC7-C27D91D318DC}" destId="{7C414988-82C4-4559-9EDD-5507CF45F5CE}" srcOrd="0" destOrd="0" presId="urn:microsoft.com/office/officeart/2018/2/layout/IconVerticalSolidList"/>
    <dgm:cxn modelId="{A8DCBD16-F640-4E98-8AFD-8EEB95D2FE80}" srcId="{FE97505A-E811-426D-85DC-0FA920BE7654}" destId="{40DAAB10-7876-4E1A-96F9-F05A5530AD44}" srcOrd="2" destOrd="0" parTransId="{6F89E61E-7DF4-4A2F-B831-6FE757D5E288}" sibTransId="{D967EF1F-1DF8-41EB-9173-22AD6AC7C11F}"/>
    <dgm:cxn modelId="{F2E3F916-8814-4DD0-9AF5-8161DDC4E9BE}" srcId="{FE97505A-E811-426D-85DC-0FA920BE7654}" destId="{70B88416-93DC-457F-8DC7-C27D91D318DC}" srcOrd="0" destOrd="0" parTransId="{33242923-DB86-471A-B6A2-D4B778387F6B}" sibTransId="{20CBD689-7902-40C1-B734-9037815E19F0}"/>
    <dgm:cxn modelId="{8BA02244-30BC-479A-BBBD-0E5B23CDEE78}" type="presOf" srcId="{BF0B6FDB-E9DC-4653-ABB4-084EE4B4D56B}" destId="{35296D74-38BF-4255-B832-48F92F2BBDE1}" srcOrd="0" destOrd="0" presId="urn:microsoft.com/office/officeart/2018/2/layout/IconVerticalSolidList"/>
    <dgm:cxn modelId="{71E59BBA-078A-4350-9927-65AD361C33E1}" type="presOf" srcId="{40DAAB10-7876-4E1A-96F9-F05A5530AD44}" destId="{3D98A7E3-FF60-4FA5-B2EC-98FB298A7EC9}" srcOrd="0" destOrd="0" presId="urn:microsoft.com/office/officeart/2018/2/layout/IconVerticalSolidList"/>
    <dgm:cxn modelId="{8D9C87C6-CC3E-492F-BCC7-52833F2F86C1}" type="presOf" srcId="{FE97505A-E811-426D-85DC-0FA920BE7654}" destId="{D6CAF1DD-07C9-408D-85FF-4A5417A18AEB}" srcOrd="0" destOrd="0" presId="urn:microsoft.com/office/officeart/2018/2/layout/IconVerticalSolidList"/>
    <dgm:cxn modelId="{33FAE7F9-E3A7-4BE7-9563-6714D54C71C5}" srcId="{FE97505A-E811-426D-85DC-0FA920BE7654}" destId="{BF0B6FDB-E9DC-4653-ABB4-084EE4B4D56B}" srcOrd="1" destOrd="0" parTransId="{87654197-17DB-4F21-AA20-ED0513E20526}" sibTransId="{6134D274-47FB-4B3C-AFE3-7E161D58FCCF}"/>
    <dgm:cxn modelId="{D08391EA-862C-44D5-8B28-459FB7608393}" type="presParOf" srcId="{D6CAF1DD-07C9-408D-85FF-4A5417A18AEB}" destId="{2E437D28-FCF4-4CD7-8452-4591A98EBB85}" srcOrd="0" destOrd="0" presId="urn:microsoft.com/office/officeart/2018/2/layout/IconVerticalSolidList"/>
    <dgm:cxn modelId="{418E140D-17BE-4C9B-9F1B-891AAF9A12D0}" type="presParOf" srcId="{2E437D28-FCF4-4CD7-8452-4591A98EBB85}" destId="{6E959A85-D93D-459F-AA01-6AE6C3B35EAA}" srcOrd="0" destOrd="0" presId="urn:microsoft.com/office/officeart/2018/2/layout/IconVerticalSolidList"/>
    <dgm:cxn modelId="{D73324C3-0D30-4B8B-8AC3-3044549C3C2E}" type="presParOf" srcId="{2E437D28-FCF4-4CD7-8452-4591A98EBB85}" destId="{3DCA8CB6-6DC6-48B3-91CD-FCCB16B4775E}" srcOrd="1" destOrd="0" presId="urn:microsoft.com/office/officeart/2018/2/layout/IconVerticalSolidList"/>
    <dgm:cxn modelId="{0E1BA601-5509-4866-9E40-921ED506AC50}" type="presParOf" srcId="{2E437D28-FCF4-4CD7-8452-4591A98EBB85}" destId="{B5E4ECBE-3A08-4622-82BD-6E8E58E90B45}" srcOrd="2" destOrd="0" presId="urn:microsoft.com/office/officeart/2018/2/layout/IconVerticalSolidList"/>
    <dgm:cxn modelId="{98A9739C-52F3-46ED-A324-A6F6968F6B20}" type="presParOf" srcId="{2E437D28-FCF4-4CD7-8452-4591A98EBB85}" destId="{7C414988-82C4-4559-9EDD-5507CF45F5CE}" srcOrd="3" destOrd="0" presId="urn:microsoft.com/office/officeart/2018/2/layout/IconVerticalSolidList"/>
    <dgm:cxn modelId="{1FE08846-8F67-4277-AB56-EC322A840F7A}" type="presParOf" srcId="{D6CAF1DD-07C9-408D-85FF-4A5417A18AEB}" destId="{7E61F832-8D09-44A9-928D-A647CCB6B552}" srcOrd="1" destOrd="0" presId="urn:microsoft.com/office/officeart/2018/2/layout/IconVerticalSolidList"/>
    <dgm:cxn modelId="{320B8A28-173F-4CE5-AA2A-ED76C27B93BD}" type="presParOf" srcId="{D6CAF1DD-07C9-408D-85FF-4A5417A18AEB}" destId="{73C175F0-C5AC-4C4A-9E63-973580AE7594}" srcOrd="2" destOrd="0" presId="urn:microsoft.com/office/officeart/2018/2/layout/IconVerticalSolidList"/>
    <dgm:cxn modelId="{7DE6F202-E85D-43B4-BA78-369A527AA337}" type="presParOf" srcId="{73C175F0-C5AC-4C4A-9E63-973580AE7594}" destId="{EB3C0BB4-C1B5-4589-A6AF-BCC2F2E8FC9C}" srcOrd="0" destOrd="0" presId="urn:microsoft.com/office/officeart/2018/2/layout/IconVerticalSolidList"/>
    <dgm:cxn modelId="{E8DC316B-9CAB-4639-8EED-47B7B5E53B8B}" type="presParOf" srcId="{73C175F0-C5AC-4C4A-9E63-973580AE7594}" destId="{E98581E9-07F4-4516-93C2-9BD35FABD9F5}" srcOrd="1" destOrd="0" presId="urn:microsoft.com/office/officeart/2018/2/layout/IconVerticalSolidList"/>
    <dgm:cxn modelId="{3999226A-6482-4429-A477-28C78ABF808C}" type="presParOf" srcId="{73C175F0-C5AC-4C4A-9E63-973580AE7594}" destId="{5821D8A3-3EE2-4AB3-AC41-D16B62E16EA2}" srcOrd="2" destOrd="0" presId="urn:microsoft.com/office/officeart/2018/2/layout/IconVerticalSolidList"/>
    <dgm:cxn modelId="{58E20B93-0F21-492F-820A-59E948E25656}" type="presParOf" srcId="{73C175F0-C5AC-4C4A-9E63-973580AE7594}" destId="{35296D74-38BF-4255-B832-48F92F2BBDE1}" srcOrd="3" destOrd="0" presId="urn:microsoft.com/office/officeart/2018/2/layout/IconVerticalSolidList"/>
    <dgm:cxn modelId="{5E613DD4-5F9F-48D0-9972-DA3EE5044EDC}" type="presParOf" srcId="{D6CAF1DD-07C9-408D-85FF-4A5417A18AEB}" destId="{3FCB8E0C-A79E-4851-A54F-AD4ECF7E78F4}" srcOrd="3" destOrd="0" presId="urn:microsoft.com/office/officeart/2018/2/layout/IconVerticalSolidList"/>
    <dgm:cxn modelId="{ED89138E-601D-45C9-9A1C-364E284B00F3}" type="presParOf" srcId="{D6CAF1DD-07C9-408D-85FF-4A5417A18AEB}" destId="{6BA651E4-6365-4585-8AAF-DB091B5C7533}" srcOrd="4" destOrd="0" presId="urn:microsoft.com/office/officeart/2018/2/layout/IconVerticalSolidList"/>
    <dgm:cxn modelId="{B243EA4D-B54A-4D91-833D-C4C044D9A296}" type="presParOf" srcId="{6BA651E4-6365-4585-8AAF-DB091B5C7533}" destId="{4FEC3A81-0A68-43F1-ADCD-806E09DDE986}" srcOrd="0" destOrd="0" presId="urn:microsoft.com/office/officeart/2018/2/layout/IconVerticalSolidList"/>
    <dgm:cxn modelId="{8B0E37E0-F92B-4AE6-B0B4-93C668AEC730}" type="presParOf" srcId="{6BA651E4-6365-4585-8AAF-DB091B5C7533}" destId="{8BF591B8-DA94-4B62-8C88-04B18D0D9EAC}" srcOrd="1" destOrd="0" presId="urn:microsoft.com/office/officeart/2018/2/layout/IconVerticalSolidList"/>
    <dgm:cxn modelId="{E3D93830-7AF8-437F-85FC-FAE8981EA305}" type="presParOf" srcId="{6BA651E4-6365-4585-8AAF-DB091B5C7533}" destId="{91FCCC1E-A663-4B72-9D21-3BA6E4CE5CC8}" srcOrd="2" destOrd="0" presId="urn:microsoft.com/office/officeart/2018/2/layout/IconVerticalSolidList"/>
    <dgm:cxn modelId="{00C1F653-CFA4-4782-8F50-558D0235CEE9}" type="presParOf" srcId="{6BA651E4-6365-4585-8AAF-DB091B5C7533}" destId="{3D98A7E3-FF60-4FA5-B2EC-98FB298A7EC9}"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E8F40D-A34F-4D84-9923-4DC18A364224}">
      <dsp:nvSpPr>
        <dsp:cNvPr id="0" name=""/>
        <dsp:cNvSpPr/>
      </dsp:nvSpPr>
      <dsp:spPr>
        <a:xfrm>
          <a:off x="0" y="1783"/>
          <a:ext cx="6949440" cy="76003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E2B49EF-42DC-4254-AC18-CF7322E38DE7}">
      <dsp:nvSpPr>
        <dsp:cNvPr id="0" name=""/>
        <dsp:cNvSpPr/>
      </dsp:nvSpPr>
      <dsp:spPr>
        <a:xfrm>
          <a:off x="229911" y="172791"/>
          <a:ext cx="418020" cy="41802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8416696-45B8-4898-BFA3-ECC89D1E2733}">
      <dsp:nvSpPr>
        <dsp:cNvPr id="0" name=""/>
        <dsp:cNvSpPr/>
      </dsp:nvSpPr>
      <dsp:spPr>
        <a:xfrm>
          <a:off x="877842" y="1783"/>
          <a:ext cx="6071597" cy="7600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437" tIns="80437" rIns="80437" bIns="80437" numCol="1" spcCol="1270" anchor="ctr" anchorCtr="0">
          <a:noAutofit/>
        </a:bodyPr>
        <a:lstStyle/>
        <a:p>
          <a:pPr marL="0" lvl="0" indent="0" algn="l"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Purpose</a:t>
          </a:r>
        </a:p>
      </dsp:txBody>
      <dsp:txXfrm>
        <a:off x="877842" y="1783"/>
        <a:ext cx="6071597" cy="760036"/>
      </dsp:txXfrm>
    </dsp:sp>
    <dsp:sp modelId="{6EF535E0-1F99-4E95-8FD1-87FEEC00A691}">
      <dsp:nvSpPr>
        <dsp:cNvPr id="0" name=""/>
        <dsp:cNvSpPr/>
      </dsp:nvSpPr>
      <dsp:spPr>
        <a:xfrm>
          <a:off x="0" y="951829"/>
          <a:ext cx="6949440" cy="76003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4FC4007-C9C2-4BC9-85DB-4B5771E22812}">
      <dsp:nvSpPr>
        <dsp:cNvPr id="0" name=""/>
        <dsp:cNvSpPr/>
      </dsp:nvSpPr>
      <dsp:spPr>
        <a:xfrm>
          <a:off x="229911" y="1122837"/>
          <a:ext cx="418020" cy="41802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147AA1C-50B0-4409-9BBA-F64F49BD8307}">
      <dsp:nvSpPr>
        <dsp:cNvPr id="0" name=""/>
        <dsp:cNvSpPr/>
      </dsp:nvSpPr>
      <dsp:spPr>
        <a:xfrm>
          <a:off x="877842" y="951829"/>
          <a:ext cx="6071597" cy="7600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437" tIns="80437" rIns="80437" bIns="80437" numCol="1" spcCol="1270" anchor="ctr" anchorCtr="0">
          <a:noAutofit/>
        </a:bodyPr>
        <a:lstStyle/>
        <a:p>
          <a:pPr marL="0" lvl="0" indent="0" algn="l"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Perspectives or theoretical framework</a:t>
          </a:r>
        </a:p>
      </dsp:txBody>
      <dsp:txXfrm>
        <a:off x="877842" y="951829"/>
        <a:ext cx="6071597" cy="760036"/>
      </dsp:txXfrm>
    </dsp:sp>
    <dsp:sp modelId="{961AEAA4-9B5D-440B-815A-D33A51F788A3}">
      <dsp:nvSpPr>
        <dsp:cNvPr id="0" name=""/>
        <dsp:cNvSpPr/>
      </dsp:nvSpPr>
      <dsp:spPr>
        <a:xfrm>
          <a:off x="0" y="1901874"/>
          <a:ext cx="6949440" cy="76003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F72FCCA-8415-4035-8686-89D27FA35AF6}">
      <dsp:nvSpPr>
        <dsp:cNvPr id="0" name=""/>
        <dsp:cNvSpPr/>
      </dsp:nvSpPr>
      <dsp:spPr>
        <a:xfrm>
          <a:off x="229911" y="2072883"/>
          <a:ext cx="418020" cy="418020"/>
        </a:xfrm>
        <a:prstGeom prst="rect">
          <a:avLst/>
        </a:prstGeom>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55F7448-D798-4578-B327-22DC40011A69}">
      <dsp:nvSpPr>
        <dsp:cNvPr id="0" name=""/>
        <dsp:cNvSpPr/>
      </dsp:nvSpPr>
      <dsp:spPr>
        <a:xfrm>
          <a:off x="877842" y="1901874"/>
          <a:ext cx="6071597" cy="7600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437" tIns="80437" rIns="80437" bIns="80437" numCol="1" spcCol="1270" anchor="ctr" anchorCtr="0">
          <a:noAutofit/>
        </a:bodyPr>
        <a:lstStyle/>
        <a:p>
          <a:pPr marL="0" lvl="0" indent="0" algn="l"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Methods and/or techniques</a:t>
          </a:r>
        </a:p>
      </dsp:txBody>
      <dsp:txXfrm>
        <a:off x="877842" y="1901874"/>
        <a:ext cx="6071597" cy="760036"/>
      </dsp:txXfrm>
    </dsp:sp>
    <dsp:sp modelId="{44E56697-9B6C-480D-AB7E-59420A282055}">
      <dsp:nvSpPr>
        <dsp:cNvPr id="0" name=""/>
        <dsp:cNvSpPr/>
      </dsp:nvSpPr>
      <dsp:spPr>
        <a:xfrm>
          <a:off x="0" y="2851920"/>
          <a:ext cx="6949440" cy="76003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68EE1A1-BBCF-40A3-BB13-6F8F0A203ADD}">
      <dsp:nvSpPr>
        <dsp:cNvPr id="0" name=""/>
        <dsp:cNvSpPr/>
      </dsp:nvSpPr>
      <dsp:spPr>
        <a:xfrm>
          <a:off x="229911" y="3022928"/>
          <a:ext cx="418020" cy="41802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C6EC5CE-6236-4A21-978C-861A5FEC562A}">
      <dsp:nvSpPr>
        <dsp:cNvPr id="0" name=""/>
        <dsp:cNvSpPr/>
      </dsp:nvSpPr>
      <dsp:spPr>
        <a:xfrm>
          <a:off x="877842" y="2851920"/>
          <a:ext cx="6071597" cy="7600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437" tIns="80437" rIns="80437" bIns="80437" numCol="1" spcCol="1270" anchor="ctr" anchorCtr="0">
          <a:noAutofit/>
        </a:bodyPr>
        <a:lstStyle/>
        <a:p>
          <a:pPr marL="0" lvl="0" indent="0" algn="l"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Data sources</a:t>
          </a:r>
        </a:p>
      </dsp:txBody>
      <dsp:txXfrm>
        <a:off x="877842" y="2851920"/>
        <a:ext cx="6071597" cy="760036"/>
      </dsp:txXfrm>
    </dsp:sp>
    <dsp:sp modelId="{8D6883F0-E12E-4BE7-9070-1EB25ADFE065}">
      <dsp:nvSpPr>
        <dsp:cNvPr id="0" name=""/>
        <dsp:cNvSpPr/>
      </dsp:nvSpPr>
      <dsp:spPr>
        <a:xfrm>
          <a:off x="0" y="3801966"/>
          <a:ext cx="6949440" cy="76003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2F52BDF-EE97-4428-89D6-78198A906B23}">
      <dsp:nvSpPr>
        <dsp:cNvPr id="0" name=""/>
        <dsp:cNvSpPr/>
      </dsp:nvSpPr>
      <dsp:spPr>
        <a:xfrm>
          <a:off x="229911" y="3972974"/>
          <a:ext cx="418020" cy="418020"/>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C8C5495-1697-4A7B-866A-DAAB74DB967D}">
      <dsp:nvSpPr>
        <dsp:cNvPr id="0" name=""/>
        <dsp:cNvSpPr/>
      </dsp:nvSpPr>
      <dsp:spPr>
        <a:xfrm>
          <a:off x="877842" y="3801966"/>
          <a:ext cx="6071597" cy="7600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437" tIns="80437" rIns="80437" bIns="80437" numCol="1" spcCol="1270" anchor="ctr" anchorCtr="0">
          <a:noAutofit/>
        </a:bodyPr>
        <a:lstStyle/>
        <a:p>
          <a:pPr marL="0" lvl="0" indent="0" algn="l"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Results, conclusions, and/or interpretations</a:t>
          </a:r>
        </a:p>
      </dsp:txBody>
      <dsp:txXfrm>
        <a:off x="877842" y="3801966"/>
        <a:ext cx="6071597" cy="760036"/>
      </dsp:txXfrm>
    </dsp:sp>
    <dsp:sp modelId="{A465FB8E-97DD-4BBD-A4D3-BC7C8D2D7E0F}">
      <dsp:nvSpPr>
        <dsp:cNvPr id="0" name=""/>
        <dsp:cNvSpPr/>
      </dsp:nvSpPr>
      <dsp:spPr>
        <a:xfrm>
          <a:off x="0" y="4752011"/>
          <a:ext cx="6949440" cy="760036"/>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D6F8253-36B3-4972-825A-6C069CEF9658}">
      <dsp:nvSpPr>
        <dsp:cNvPr id="0" name=""/>
        <dsp:cNvSpPr/>
      </dsp:nvSpPr>
      <dsp:spPr>
        <a:xfrm>
          <a:off x="229911" y="4923020"/>
          <a:ext cx="418020" cy="418020"/>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475D4F6-3B2B-48F6-8260-D2A674EEE4EB}">
      <dsp:nvSpPr>
        <dsp:cNvPr id="0" name=""/>
        <dsp:cNvSpPr/>
      </dsp:nvSpPr>
      <dsp:spPr>
        <a:xfrm>
          <a:off x="877842" y="4752011"/>
          <a:ext cx="6071597" cy="76003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437" tIns="80437" rIns="80437" bIns="80437" numCol="1" spcCol="1270" anchor="ctr" anchorCtr="0">
          <a:noAutofit/>
        </a:bodyPr>
        <a:lstStyle/>
        <a:p>
          <a:pPr marL="0" lvl="0" indent="0" algn="l"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Educational importance of the study</a:t>
          </a:r>
        </a:p>
      </dsp:txBody>
      <dsp:txXfrm>
        <a:off x="877842" y="4752011"/>
        <a:ext cx="6071597" cy="76003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FE4CDD-470D-4707-A0EF-C65CDA55BFA5}">
      <dsp:nvSpPr>
        <dsp:cNvPr id="0" name=""/>
        <dsp:cNvSpPr/>
      </dsp:nvSpPr>
      <dsp:spPr>
        <a:xfrm>
          <a:off x="82613" y="908559"/>
          <a:ext cx="897246" cy="897246"/>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B933374-46BC-4DFE-B121-8FCAFE65EE75}">
      <dsp:nvSpPr>
        <dsp:cNvPr id="0" name=""/>
        <dsp:cNvSpPr/>
      </dsp:nvSpPr>
      <dsp:spPr>
        <a:xfrm>
          <a:off x="271034" y="1096980"/>
          <a:ext cx="520402" cy="52040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BDE4480-76B2-4761-AE3A-34FA117D5727}">
      <dsp:nvSpPr>
        <dsp:cNvPr id="0" name=""/>
        <dsp:cNvSpPr/>
      </dsp:nvSpPr>
      <dsp:spPr>
        <a:xfrm>
          <a:off x="1172126" y="908559"/>
          <a:ext cx="2114937" cy="8972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44550">
            <a:lnSpc>
              <a:spcPct val="100000"/>
            </a:lnSpc>
            <a:spcBef>
              <a:spcPct val="0"/>
            </a:spcBef>
            <a:spcAft>
              <a:spcPct val="35000"/>
            </a:spcAft>
            <a:buNone/>
          </a:pPr>
          <a:r>
            <a:rPr lang="en-US" sz="1900" kern="1200" dirty="0">
              <a:latin typeface="Arial" panose="020B0604020202020204" pitchFamily="34" charset="0"/>
              <a:cs typeface="Arial" panose="020B0604020202020204" pitchFamily="34" charset="0"/>
            </a:rPr>
            <a:t>Clarity</a:t>
          </a:r>
        </a:p>
      </dsp:txBody>
      <dsp:txXfrm>
        <a:off x="1172126" y="908559"/>
        <a:ext cx="2114937" cy="897246"/>
      </dsp:txXfrm>
    </dsp:sp>
    <dsp:sp modelId="{2BB0777A-5B8A-42DE-B760-009F50E1BA72}">
      <dsp:nvSpPr>
        <dsp:cNvPr id="0" name=""/>
        <dsp:cNvSpPr/>
      </dsp:nvSpPr>
      <dsp:spPr>
        <a:xfrm>
          <a:off x="3655575" y="908559"/>
          <a:ext cx="897246" cy="897246"/>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F8140BE-20BC-41DF-A6D2-A45D94020CF9}">
      <dsp:nvSpPr>
        <dsp:cNvPr id="0" name=""/>
        <dsp:cNvSpPr/>
      </dsp:nvSpPr>
      <dsp:spPr>
        <a:xfrm>
          <a:off x="3843996" y="1096980"/>
          <a:ext cx="520402" cy="520402"/>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B9F6DF3-080D-420A-919B-8A27D81521E7}">
      <dsp:nvSpPr>
        <dsp:cNvPr id="0" name=""/>
        <dsp:cNvSpPr/>
      </dsp:nvSpPr>
      <dsp:spPr>
        <a:xfrm>
          <a:off x="4745088" y="908559"/>
          <a:ext cx="2114937" cy="8972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44550">
            <a:lnSpc>
              <a:spcPct val="100000"/>
            </a:lnSpc>
            <a:spcBef>
              <a:spcPct val="0"/>
            </a:spcBef>
            <a:spcAft>
              <a:spcPct val="35000"/>
            </a:spcAft>
            <a:buNone/>
          </a:pPr>
          <a:r>
            <a:rPr lang="en-US" sz="1900" kern="1200" dirty="0">
              <a:latin typeface="Arial" panose="020B0604020202020204" pitchFamily="34" charset="0"/>
              <a:cs typeface="Arial" panose="020B0604020202020204" pitchFamily="34" charset="0"/>
            </a:rPr>
            <a:t>Appropriateness of citations grounded in relevant literature</a:t>
          </a:r>
        </a:p>
      </dsp:txBody>
      <dsp:txXfrm>
        <a:off x="4745088" y="908559"/>
        <a:ext cx="2114937" cy="897246"/>
      </dsp:txXfrm>
    </dsp:sp>
    <dsp:sp modelId="{BC379419-9BA1-4B3B-9DDF-786472D01347}">
      <dsp:nvSpPr>
        <dsp:cNvPr id="0" name=""/>
        <dsp:cNvSpPr/>
      </dsp:nvSpPr>
      <dsp:spPr>
        <a:xfrm>
          <a:off x="7228536" y="908559"/>
          <a:ext cx="897246" cy="897246"/>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EFEDD15-34CA-464F-833A-6A82302D2986}">
      <dsp:nvSpPr>
        <dsp:cNvPr id="0" name=""/>
        <dsp:cNvSpPr/>
      </dsp:nvSpPr>
      <dsp:spPr>
        <a:xfrm>
          <a:off x="7416958" y="1096980"/>
          <a:ext cx="520402" cy="520402"/>
        </a:xfrm>
        <a:prstGeom prst="rect">
          <a:avLst/>
        </a:prstGeom>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0E4D9BF-8879-43CF-8C84-62AFEECD88B3}">
      <dsp:nvSpPr>
        <dsp:cNvPr id="0" name=""/>
        <dsp:cNvSpPr/>
      </dsp:nvSpPr>
      <dsp:spPr>
        <a:xfrm>
          <a:off x="8318049" y="908559"/>
          <a:ext cx="2114937" cy="8972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44550">
            <a:lnSpc>
              <a:spcPct val="100000"/>
            </a:lnSpc>
            <a:spcBef>
              <a:spcPct val="0"/>
            </a:spcBef>
            <a:spcAft>
              <a:spcPct val="35000"/>
            </a:spcAft>
            <a:buNone/>
          </a:pPr>
          <a:r>
            <a:rPr lang="en-US" sz="1900" kern="1200" dirty="0">
              <a:latin typeface="Arial" panose="020B0604020202020204" pitchFamily="34" charset="0"/>
              <a:cs typeface="Arial" panose="020B0604020202020204" pitchFamily="34" charset="0"/>
            </a:rPr>
            <a:t>Relevance and soundness of theoretical rationale</a:t>
          </a:r>
        </a:p>
      </dsp:txBody>
      <dsp:txXfrm>
        <a:off x="8318049" y="908559"/>
        <a:ext cx="2114937" cy="897246"/>
      </dsp:txXfrm>
    </dsp:sp>
    <dsp:sp modelId="{03B34AED-168C-44CE-97D9-65B6966EA56C}">
      <dsp:nvSpPr>
        <dsp:cNvPr id="0" name=""/>
        <dsp:cNvSpPr/>
      </dsp:nvSpPr>
      <dsp:spPr>
        <a:xfrm>
          <a:off x="82613" y="2545532"/>
          <a:ext cx="897246" cy="897246"/>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2FEF680-09BC-4C66-AFC0-3A8167F74EBF}">
      <dsp:nvSpPr>
        <dsp:cNvPr id="0" name=""/>
        <dsp:cNvSpPr/>
      </dsp:nvSpPr>
      <dsp:spPr>
        <a:xfrm>
          <a:off x="271034" y="2733954"/>
          <a:ext cx="520402" cy="52040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AF42B3F-2F0A-43F2-AD3B-09DB5320B9A6}">
      <dsp:nvSpPr>
        <dsp:cNvPr id="0" name=""/>
        <dsp:cNvSpPr/>
      </dsp:nvSpPr>
      <dsp:spPr>
        <a:xfrm>
          <a:off x="1172126" y="2545532"/>
          <a:ext cx="2114937" cy="8972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44550">
            <a:lnSpc>
              <a:spcPct val="100000"/>
            </a:lnSpc>
            <a:spcBef>
              <a:spcPct val="0"/>
            </a:spcBef>
            <a:spcAft>
              <a:spcPct val="35000"/>
            </a:spcAft>
            <a:buNone/>
          </a:pPr>
          <a:r>
            <a:rPr lang="en-US" sz="1900" kern="1200" dirty="0" err="1">
              <a:latin typeface="Arial" panose="020B0604020202020204" pitchFamily="34" charset="0"/>
              <a:cs typeface="Arial" panose="020B0604020202020204" pitchFamily="34" charset="0"/>
            </a:rPr>
            <a:t>Rigour</a:t>
          </a:r>
          <a:r>
            <a:rPr lang="en-US" sz="1900" kern="1200" dirty="0">
              <a:latin typeface="Arial" panose="020B0604020202020204" pitchFamily="34" charset="0"/>
              <a:cs typeface="Arial" panose="020B0604020202020204" pitchFamily="34" charset="0"/>
            </a:rPr>
            <a:t> of methodology or research design</a:t>
          </a:r>
        </a:p>
      </dsp:txBody>
      <dsp:txXfrm>
        <a:off x="1172126" y="2545532"/>
        <a:ext cx="2114937" cy="897246"/>
      </dsp:txXfrm>
    </dsp:sp>
    <dsp:sp modelId="{7449F270-6B61-479A-BA9A-E7E8FB658785}">
      <dsp:nvSpPr>
        <dsp:cNvPr id="0" name=""/>
        <dsp:cNvSpPr/>
      </dsp:nvSpPr>
      <dsp:spPr>
        <a:xfrm>
          <a:off x="3655575" y="2545532"/>
          <a:ext cx="897246" cy="897246"/>
        </a:xfrm>
        <a:prstGeom prst="ellipse">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EFDD75A-2167-4BB0-A90C-710D617DB10D}">
      <dsp:nvSpPr>
        <dsp:cNvPr id="0" name=""/>
        <dsp:cNvSpPr/>
      </dsp:nvSpPr>
      <dsp:spPr>
        <a:xfrm>
          <a:off x="3843996" y="2733954"/>
          <a:ext cx="520402" cy="520402"/>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9580605-ACE5-4BFA-839D-7AE445A4A9AE}">
      <dsp:nvSpPr>
        <dsp:cNvPr id="0" name=""/>
        <dsp:cNvSpPr/>
      </dsp:nvSpPr>
      <dsp:spPr>
        <a:xfrm>
          <a:off x="4745088" y="2545532"/>
          <a:ext cx="2114937" cy="8972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44550">
            <a:lnSpc>
              <a:spcPct val="100000"/>
            </a:lnSpc>
            <a:spcBef>
              <a:spcPct val="0"/>
            </a:spcBef>
            <a:spcAft>
              <a:spcPct val="35000"/>
            </a:spcAft>
            <a:buNone/>
          </a:pPr>
          <a:r>
            <a:rPr lang="en-US" sz="1900" kern="1200" dirty="0">
              <a:latin typeface="Arial" panose="020B0604020202020204" pitchFamily="34" charset="0"/>
              <a:cs typeface="Arial" panose="020B0604020202020204" pitchFamily="34" charset="0"/>
            </a:rPr>
            <a:t>Trustworthiness of results and conclusions</a:t>
          </a:r>
        </a:p>
      </dsp:txBody>
      <dsp:txXfrm>
        <a:off x="4745088" y="2545532"/>
        <a:ext cx="2114937" cy="897246"/>
      </dsp:txXfrm>
    </dsp:sp>
    <dsp:sp modelId="{F8DD1D0D-BBF3-4D37-A96B-CEAC010043F2}">
      <dsp:nvSpPr>
        <dsp:cNvPr id="0" name=""/>
        <dsp:cNvSpPr/>
      </dsp:nvSpPr>
      <dsp:spPr>
        <a:xfrm>
          <a:off x="7228536" y="2545532"/>
          <a:ext cx="897246" cy="897246"/>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3D2432E-12EF-4417-9152-4E497B02F6F6}">
      <dsp:nvSpPr>
        <dsp:cNvPr id="0" name=""/>
        <dsp:cNvSpPr/>
      </dsp:nvSpPr>
      <dsp:spPr>
        <a:xfrm>
          <a:off x="7416958" y="2733954"/>
          <a:ext cx="520402" cy="520402"/>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AE037CF-6258-40E4-B4B4-BC814CDEF060}">
      <dsp:nvSpPr>
        <dsp:cNvPr id="0" name=""/>
        <dsp:cNvSpPr/>
      </dsp:nvSpPr>
      <dsp:spPr>
        <a:xfrm>
          <a:off x="8318049" y="2545532"/>
          <a:ext cx="2114937" cy="8972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44550">
            <a:lnSpc>
              <a:spcPct val="100000"/>
            </a:lnSpc>
            <a:spcBef>
              <a:spcPct val="0"/>
            </a:spcBef>
            <a:spcAft>
              <a:spcPct val="35000"/>
            </a:spcAft>
            <a:buNone/>
          </a:pPr>
          <a:r>
            <a:rPr lang="en-US" sz="1900" kern="1200" dirty="0">
              <a:latin typeface="Arial" panose="020B0604020202020204" pitchFamily="34" charset="0"/>
              <a:cs typeface="Arial" panose="020B0604020202020204" pitchFamily="34" charset="0"/>
            </a:rPr>
            <a:t>Significance to the field</a:t>
          </a:r>
        </a:p>
      </dsp:txBody>
      <dsp:txXfrm>
        <a:off x="8318049" y="2545532"/>
        <a:ext cx="2114937" cy="89724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959A85-D93D-459F-AA01-6AE6C3B35EAA}">
      <dsp:nvSpPr>
        <dsp:cNvPr id="0" name=""/>
        <dsp:cNvSpPr/>
      </dsp:nvSpPr>
      <dsp:spPr>
        <a:xfrm>
          <a:off x="0" y="480"/>
          <a:ext cx="5536397" cy="112409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DCA8CB6-6DC6-48B3-91CD-FCCB16B4775E}">
      <dsp:nvSpPr>
        <dsp:cNvPr id="0" name=""/>
        <dsp:cNvSpPr/>
      </dsp:nvSpPr>
      <dsp:spPr>
        <a:xfrm>
          <a:off x="340037" y="253400"/>
          <a:ext cx="618250" cy="618250"/>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C414988-82C4-4559-9EDD-5507CF45F5CE}">
      <dsp:nvSpPr>
        <dsp:cNvPr id="0" name=""/>
        <dsp:cNvSpPr/>
      </dsp:nvSpPr>
      <dsp:spPr>
        <a:xfrm>
          <a:off x="1298325" y="480"/>
          <a:ext cx="4238071" cy="11240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966" tIns="118966" rIns="118966" bIns="118966" numCol="1" spcCol="1270" anchor="ctr" anchorCtr="0">
          <a:noAutofit/>
        </a:bodyPr>
        <a:lstStyle/>
        <a:p>
          <a:pPr marL="0" lvl="0" indent="0" algn="l" defTabSz="1111250">
            <a:lnSpc>
              <a:spcPct val="100000"/>
            </a:lnSpc>
            <a:spcBef>
              <a:spcPct val="0"/>
            </a:spcBef>
            <a:spcAft>
              <a:spcPct val="35000"/>
            </a:spcAft>
            <a:buNone/>
          </a:pPr>
          <a:r>
            <a:rPr lang="en-US" sz="2500" kern="1200" dirty="0">
              <a:latin typeface="Arial" panose="020B0604020202020204" pitchFamily="34" charset="0"/>
              <a:cs typeface="Arial" panose="020B0604020202020204" pitchFamily="34" charset="0"/>
            </a:rPr>
            <a:t>Let the ADGR know you are going. They have $$$</a:t>
          </a:r>
        </a:p>
      </dsp:txBody>
      <dsp:txXfrm>
        <a:off x="1298325" y="480"/>
        <a:ext cx="4238071" cy="1124091"/>
      </dsp:txXfrm>
    </dsp:sp>
    <dsp:sp modelId="{EB3C0BB4-C1B5-4589-A6AF-BCC2F2E8FC9C}">
      <dsp:nvSpPr>
        <dsp:cNvPr id="0" name=""/>
        <dsp:cNvSpPr/>
      </dsp:nvSpPr>
      <dsp:spPr>
        <a:xfrm>
          <a:off x="0" y="1405594"/>
          <a:ext cx="5536397" cy="112409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98581E9-07F4-4516-93C2-9BD35FABD9F5}">
      <dsp:nvSpPr>
        <dsp:cNvPr id="0" name=""/>
        <dsp:cNvSpPr/>
      </dsp:nvSpPr>
      <dsp:spPr>
        <a:xfrm>
          <a:off x="340037" y="1658515"/>
          <a:ext cx="618250" cy="61825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5296D74-38BF-4255-B832-48F92F2BBDE1}">
      <dsp:nvSpPr>
        <dsp:cNvPr id="0" name=""/>
        <dsp:cNvSpPr/>
      </dsp:nvSpPr>
      <dsp:spPr>
        <a:xfrm>
          <a:off x="1298325" y="1405594"/>
          <a:ext cx="4238071" cy="11240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966" tIns="118966" rIns="118966" bIns="118966" numCol="1" spcCol="1270" anchor="ctr" anchorCtr="0">
          <a:noAutofit/>
        </a:bodyPr>
        <a:lstStyle/>
        <a:p>
          <a:pPr marL="0" lvl="0" indent="0" algn="l" defTabSz="1111250">
            <a:lnSpc>
              <a:spcPct val="100000"/>
            </a:lnSpc>
            <a:spcBef>
              <a:spcPct val="0"/>
            </a:spcBef>
            <a:spcAft>
              <a:spcPct val="35000"/>
            </a:spcAft>
            <a:buNone/>
          </a:pPr>
          <a:r>
            <a:rPr lang="en-US" sz="2500" kern="1200" dirty="0">
              <a:latin typeface="Arial" panose="020B0604020202020204" pitchFamily="34" charset="0"/>
              <a:cs typeface="Arial" panose="020B0604020202020204" pitchFamily="34" charset="0"/>
            </a:rPr>
            <a:t>CSSE has $$</a:t>
          </a:r>
        </a:p>
      </dsp:txBody>
      <dsp:txXfrm>
        <a:off x="1298325" y="1405594"/>
        <a:ext cx="4238071" cy="1124091"/>
      </dsp:txXfrm>
    </dsp:sp>
    <dsp:sp modelId="{4FEC3A81-0A68-43F1-ADCD-806E09DDE986}">
      <dsp:nvSpPr>
        <dsp:cNvPr id="0" name=""/>
        <dsp:cNvSpPr/>
      </dsp:nvSpPr>
      <dsp:spPr>
        <a:xfrm>
          <a:off x="0" y="2810709"/>
          <a:ext cx="5536397" cy="1124091"/>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BF591B8-DA94-4B62-8C88-04B18D0D9EAC}">
      <dsp:nvSpPr>
        <dsp:cNvPr id="0" name=""/>
        <dsp:cNvSpPr/>
      </dsp:nvSpPr>
      <dsp:spPr>
        <a:xfrm>
          <a:off x="340037" y="3063629"/>
          <a:ext cx="618250" cy="618250"/>
        </a:xfrm>
        <a:prstGeom prst="rect">
          <a:avLst/>
        </a:prstGeom>
        <a:blipFill>
          <a:blip xmlns:r="http://schemas.openxmlformats.org/officeDocument/2006/relationships" r:embed="rId5">
            <a:extLst>
              <a:ext uri="{96DAC541-7B7A-43D3-8B79-37D633B846F1}">
                <asvg:svgBlip xmlns:asvg="http://schemas.microsoft.com/office/drawing/2016/SVG/main" r:embed="rId6"/>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D98A7E3-FF60-4FA5-B2EC-98FB298A7EC9}">
      <dsp:nvSpPr>
        <dsp:cNvPr id="0" name=""/>
        <dsp:cNvSpPr/>
      </dsp:nvSpPr>
      <dsp:spPr>
        <a:xfrm>
          <a:off x="1298325" y="2810709"/>
          <a:ext cx="4238071" cy="11240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966" tIns="118966" rIns="118966" bIns="118966" numCol="1" spcCol="1270" anchor="ctr" anchorCtr="0">
          <a:noAutofit/>
        </a:bodyPr>
        <a:lstStyle/>
        <a:p>
          <a:pPr marL="0" lvl="0" indent="0" algn="l" defTabSz="1111250">
            <a:lnSpc>
              <a:spcPct val="100000"/>
            </a:lnSpc>
            <a:spcBef>
              <a:spcPct val="0"/>
            </a:spcBef>
            <a:spcAft>
              <a:spcPct val="35000"/>
            </a:spcAft>
            <a:buNone/>
          </a:pPr>
          <a:r>
            <a:rPr lang="en-US" sz="2500" kern="1200" dirty="0">
              <a:latin typeface="Arial" panose="020B0604020202020204" pitchFamily="34" charset="0"/>
              <a:cs typeface="Arial" panose="020B0604020202020204" pitchFamily="34" charset="0"/>
            </a:rPr>
            <a:t>UMGSA has $</a:t>
          </a:r>
        </a:p>
      </dsp:txBody>
      <dsp:txXfrm>
        <a:off x="1298325" y="2810709"/>
        <a:ext cx="4238071" cy="1124091"/>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43242-917E-9D3B-631E-2E3BF9216EA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A2A64C8-8C7F-3560-D72D-F891C2B63A9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3C611EC-ECAB-EC52-1F44-F1B15FB8F865}"/>
              </a:ext>
            </a:extLst>
          </p:cNvPr>
          <p:cNvSpPr>
            <a:spLocks noGrp="1"/>
          </p:cNvSpPr>
          <p:nvPr>
            <p:ph type="dt" sz="half" idx="10"/>
          </p:nvPr>
        </p:nvSpPr>
        <p:spPr/>
        <p:txBody>
          <a:bodyPr/>
          <a:lstStyle/>
          <a:p>
            <a:fld id="{36D54FCF-F211-0B47-89C8-42449ABA4929}" type="datetimeFigureOut">
              <a:rPr lang="en-US" smtClean="0"/>
              <a:t>9/12/23</a:t>
            </a:fld>
            <a:endParaRPr lang="en-US"/>
          </a:p>
        </p:txBody>
      </p:sp>
      <p:sp>
        <p:nvSpPr>
          <p:cNvPr id="5" name="Footer Placeholder 4">
            <a:extLst>
              <a:ext uri="{FF2B5EF4-FFF2-40B4-BE49-F238E27FC236}">
                <a16:creationId xmlns:a16="http://schemas.microsoft.com/office/drawing/2014/main" id="{3F58DF6B-366F-9522-2476-FC6CD4DDF3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176078-A7C6-A3AF-809C-43D82F307E08}"/>
              </a:ext>
            </a:extLst>
          </p:cNvPr>
          <p:cNvSpPr>
            <a:spLocks noGrp="1"/>
          </p:cNvSpPr>
          <p:nvPr>
            <p:ph type="sldNum" sz="quarter" idx="12"/>
          </p:nvPr>
        </p:nvSpPr>
        <p:spPr/>
        <p:txBody>
          <a:bodyPr/>
          <a:lstStyle/>
          <a:p>
            <a:fld id="{9E868E89-B857-E341-8AF7-019324B8F5C3}" type="slidenum">
              <a:rPr lang="en-US" smtClean="0"/>
              <a:t>‹#›</a:t>
            </a:fld>
            <a:endParaRPr lang="en-US"/>
          </a:p>
        </p:txBody>
      </p:sp>
    </p:spTree>
    <p:extLst>
      <p:ext uri="{BB962C8B-B14F-4D97-AF65-F5344CB8AC3E}">
        <p14:creationId xmlns:p14="http://schemas.microsoft.com/office/powerpoint/2010/main" val="2079657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3679C-E42C-7738-9337-32E891C3441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928772D-9E42-5DB6-98A9-4A5EE057585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728132-CC00-654B-F449-DAEC493D2F78}"/>
              </a:ext>
            </a:extLst>
          </p:cNvPr>
          <p:cNvSpPr>
            <a:spLocks noGrp="1"/>
          </p:cNvSpPr>
          <p:nvPr>
            <p:ph type="dt" sz="half" idx="10"/>
          </p:nvPr>
        </p:nvSpPr>
        <p:spPr/>
        <p:txBody>
          <a:bodyPr/>
          <a:lstStyle/>
          <a:p>
            <a:fld id="{36D54FCF-F211-0B47-89C8-42449ABA4929}" type="datetimeFigureOut">
              <a:rPr lang="en-US" smtClean="0"/>
              <a:t>9/12/23</a:t>
            </a:fld>
            <a:endParaRPr lang="en-US"/>
          </a:p>
        </p:txBody>
      </p:sp>
      <p:sp>
        <p:nvSpPr>
          <p:cNvPr id="5" name="Footer Placeholder 4">
            <a:extLst>
              <a:ext uri="{FF2B5EF4-FFF2-40B4-BE49-F238E27FC236}">
                <a16:creationId xmlns:a16="http://schemas.microsoft.com/office/drawing/2014/main" id="{E17206BD-273E-D79B-BE48-C331B001D4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2B9260-E57F-649E-4E24-161B4DAA109C}"/>
              </a:ext>
            </a:extLst>
          </p:cNvPr>
          <p:cNvSpPr>
            <a:spLocks noGrp="1"/>
          </p:cNvSpPr>
          <p:nvPr>
            <p:ph type="sldNum" sz="quarter" idx="12"/>
          </p:nvPr>
        </p:nvSpPr>
        <p:spPr/>
        <p:txBody>
          <a:bodyPr/>
          <a:lstStyle/>
          <a:p>
            <a:fld id="{9E868E89-B857-E341-8AF7-019324B8F5C3}" type="slidenum">
              <a:rPr lang="en-US" smtClean="0"/>
              <a:t>‹#›</a:t>
            </a:fld>
            <a:endParaRPr lang="en-US"/>
          </a:p>
        </p:txBody>
      </p:sp>
    </p:spTree>
    <p:extLst>
      <p:ext uri="{BB962C8B-B14F-4D97-AF65-F5344CB8AC3E}">
        <p14:creationId xmlns:p14="http://schemas.microsoft.com/office/powerpoint/2010/main" val="19110737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B8B142C-AB40-1923-6D7A-171DBF65FE0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651EBDB-9F66-4001-4154-E29DC03BB23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B6FDDA-4524-4B42-984A-D22236362210}"/>
              </a:ext>
            </a:extLst>
          </p:cNvPr>
          <p:cNvSpPr>
            <a:spLocks noGrp="1"/>
          </p:cNvSpPr>
          <p:nvPr>
            <p:ph type="dt" sz="half" idx="10"/>
          </p:nvPr>
        </p:nvSpPr>
        <p:spPr/>
        <p:txBody>
          <a:bodyPr/>
          <a:lstStyle/>
          <a:p>
            <a:fld id="{36D54FCF-F211-0B47-89C8-42449ABA4929}" type="datetimeFigureOut">
              <a:rPr lang="en-US" smtClean="0"/>
              <a:t>9/12/23</a:t>
            </a:fld>
            <a:endParaRPr lang="en-US"/>
          </a:p>
        </p:txBody>
      </p:sp>
      <p:sp>
        <p:nvSpPr>
          <p:cNvPr id="5" name="Footer Placeholder 4">
            <a:extLst>
              <a:ext uri="{FF2B5EF4-FFF2-40B4-BE49-F238E27FC236}">
                <a16:creationId xmlns:a16="http://schemas.microsoft.com/office/drawing/2014/main" id="{B50EC0D8-C8C8-BBD2-29F3-F6868C9F71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98FACA-16D0-C153-71E3-386A84FE146D}"/>
              </a:ext>
            </a:extLst>
          </p:cNvPr>
          <p:cNvSpPr>
            <a:spLocks noGrp="1"/>
          </p:cNvSpPr>
          <p:nvPr>
            <p:ph type="sldNum" sz="quarter" idx="12"/>
          </p:nvPr>
        </p:nvSpPr>
        <p:spPr/>
        <p:txBody>
          <a:bodyPr/>
          <a:lstStyle/>
          <a:p>
            <a:fld id="{9E868E89-B857-E341-8AF7-019324B8F5C3}" type="slidenum">
              <a:rPr lang="en-US" smtClean="0"/>
              <a:t>‹#›</a:t>
            </a:fld>
            <a:endParaRPr lang="en-US"/>
          </a:p>
        </p:txBody>
      </p:sp>
    </p:spTree>
    <p:extLst>
      <p:ext uri="{BB962C8B-B14F-4D97-AF65-F5344CB8AC3E}">
        <p14:creationId xmlns:p14="http://schemas.microsoft.com/office/powerpoint/2010/main" val="1873392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1F254-FC60-C4C3-CEBE-6DF872BF983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FEFADC6-5C33-F9F9-7E21-6F760757E58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50CD5B-2A69-9ABC-946A-6A65A5B8E56A}"/>
              </a:ext>
            </a:extLst>
          </p:cNvPr>
          <p:cNvSpPr>
            <a:spLocks noGrp="1"/>
          </p:cNvSpPr>
          <p:nvPr>
            <p:ph type="dt" sz="half" idx="10"/>
          </p:nvPr>
        </p:nvSpPr>
        <p:spPr/>
        <p:txBody>
          <a:bodyPr/>
          <a:lstStyle/>
          <a:p>
            <a:fld id="{36D54FCF-F211-0B47-89C8-42449ABA4929}" type="datetimeFigureOut">
              <a:rPr lang="en-US" smtClean="0"/>
              <a:t>9/12/23</a:t>
            </a:fld>
            <a:endParaRPr lang="en-US"/>
          </a:p>
        </p:txBody>
      </p:sp>
      <p:sp>
        <p:nvSpPr>
          <p:cNvPr id="5" name="Footer Placeholder 4">
            <a:extLst>
              <a:ext uri="{FF2B5EF4-FFF2-40B4-BE49-F238E27FC236}">
                <a16:creationId xmlns:a16="http://schemas.microsoft.com/office/drawing/2014/main" id="{A7B8ED97-489C-E3DF-5DC8-EF4DE98901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A05914-5D9B-85F4-51E7-95A834700C10}"/>
              </a:ext>
            </a:extLst>
          </p:cNvPr>
          <p:cNvSpPr>
            <a:spLocks noGrp="1"/>
          </p:cNvSpPr>
          <p:nvPr>
            <p:ph type="sldNum" sz="quarter" idx="12"/>
          </p:nvPr>
        </p:nvSpPr>
        <p:spPr/>
        <p:txBody>
          <a:bodyPr/>
          <a:lstStyle/>
          <a:p>
            <a:fld id="{9E868E89-B857-E341-8AF7-019324B8F5C3}" type="slidenum">
              <a:rPr lang="en-US" smtClean="0"/>
              <a:t>‹#›</a:t>
            </a:fld>
            <a:endParaRPr lang="en-US"/>
          </a:p>
        </p:txBody>
      </p:sp>
    </p:spTree>
    <p:extLst>
      <p:ext uri="{BB962C8B-B14F-4D97-AF65-F5344CB8AC3E}">
        <p14:creationId xmlns:p14="http://schemas.microsoft.com/office/powerpoint/2010/main" val="1773570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EEA9C6-6D9A-4E2F-F910-E90355ED3BC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219657F-9F13-3621-E3B8-F28C72C4F5E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B532A1F-BCA4-4F25-EC13-BE0CEFD564E7}"/>
              </a:ext>
            </a:extLst>
          </p:cNvPr>
          <p:cNvSpPr>
            <a:spLocks noGrp="1"/>
          </p:cNvSpPr>
          <p:nvPr>
            <p:ph type="dt" sz="half" idx="10"/>
          </p:nvPr>
        </p:nvSpPr>
        <p:spPr/>
        <p:txBody>
          <a:bodyPr/>
          <a:lstStyle/>
          <a:p>
            <a:fld id="{36D54FCF-F211-0B47-89C8-42449ABA4929}" type="datetimeFigureOut">
              <a:rPr lang="en-US" smtClean="0"/>
              <a:t>9/12/23</a:t>
            </a:fld>
            <a:endParaRPr lang="en-US"/>
          </a:p>
        </p:txBody>
      </p:sp>
      <p:sp>
        <p:nvSpPr>
          <p:cNvPr id="5" name="Footer Placeholder 4">
            <a:extLst>
              <a:ext uri="{FF2B5EF4-FFF2-40B4-BE49-F238E27FC236}">
                <a16:creationId xmlns:a16="http://schemas.microsoft.com/office/drawing/2014/main" id="{C418067E-3732-0313-315F-8FE451B4C1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19A28D-04A1-C375-930C-7044B8D97CE2}"/>
              </a:ext>
            </a:extLst>
          </p:cNvPr>
          <p:cNvSpPr>
            <a:spLocks noGrp="1"/>
          </p:cNvSpPr>
          <p:nvPr>
            <p:ph type="sldNum" sz="quarter" idx="12"/>
          </p:nvPr>
        </p:nvSpPr>
        <p:spPr/>
        <p:txBody>
          <a:bodyPr/>
          <a:lstStyle/>
          <a:p>
            <a:fld id="{9E868E89-B857-E341-8AF7-019324B8F5C3}" type="slidenum">
              <a:rPr lang="en-US" smtClean="0"/>
              <a:t>‹#›</a:t>
            </a:fld>
            <a:endParaRPr lang="en-US"/>
          </a:p>
        </p:txBody>
      </p:sp>
    </p:spTree>
    <p:extLst>
      <p:ext uri="{BB962C8B-B14F-4D97-AF65-F5344CB8AC3E}">
        <p14:creationId xmlns:p14="http://schemas.microsoft.com/office/powerpoint/2010/main" val="1512563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1DA45-52A0-F98E-66A8-015F8777932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26B7D88-86BF-6EAA-065C-542A3062C52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DDE892D-1745-B811-E738-F6BDFCDE224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FAD1737-48A5-7C3D-9C31-ACC3EB5E68D5}"/>
              </a:ext>
            </a:extLst>
          </p:cNvPr>
          <p:cNvSpPr>
            <a:spLocks noGrp="1"/>
          </p:cNvSpPr>
          <p:nvPr>
            <p:ph type="dt" sz="half" idx="10"/>
          </p:nvPr>
        </p:nvSpPr>
        <p:spPr/>
        <p:txBody>
          <a:bodyPr/>
          <a:lstStyle/>
          <a:p>
            <a:fld id="{36D54FCF-F211-0B47-89C8-42449ABA4929}" type="datetimeFigureOut">
              <a:rPr lang="en-US" smtClean="0"/>
              <a:t>9/12/23</a:t>
            </a:fld>
            <a:endParaRPr lang="en-US"/>
          </a:p>
        </p:txBody>
      </p:sp>
      <p:sp>
        <p:nvSpPr>
          <p:cNvPr id="6" name="Footer Placeholder 5">
            <a:extLst>
              <a:ext uri="{FF2B5EF4-FFF2-40B4-BE49-F238E27FC236}">
                <a16:creationId xmlns:a16="http://schemas.microsoft.com/office/drawing/2014/main" id="{6AF56D76-35EA-F3F4-960A-EEF2997961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7D2A67-AE0D-B0B4-BE91-71001C9CA351}"/>
              </a:ext>
            </a:extLst>
          </p:cNvPr>
          <p:cNvSpPr>
            <a:spLocks noGrp="1"/>
          </p:cNvSpPr>
          <p:nvPr>
            <p:ph type="sldNum" sz="quarter" idx="12"/>
          </p:nvPr>
        </p:nvSpPr>
        <p:spPr/>
        <p:txBody>
          <a:bodyPr/>
          <a:lstStyle/>
          <a:p>
            <a:fld id="{9E868E89-B857-E341-8AF7-019324B8F5C3}" type="slidenum">
              <a:rPr lang="en-US" smtClean="0"/>
              <a:t>‹#›</a:t>
            </a:fld>
            <a:endParaRPr lang="en-US"/>
          </a:p>
        </p:txBody>
      </p:sp>
    </p:spTree>
    <p:extLst>
      <p:ext uri="{BB962C8B-B14F-4D97-AF65-F5344CB8AC3E}">
        <p14:creationId xmlns:p14="http://schemas.microsoft.com/office/powerpoint/2010/main" val="10016915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DD0D0-C3E6-12C4-85F3-87EEC67914C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F2FF210-C9CA-01F8-DAE4-FC8F56BB1EC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B0251A6-2E30-B40C-A582-132D6CCF252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346B33B-F896-0E5B-9650-9F5A8BD302D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D52E12F-3235-96FD-D862-5477B336263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CEFE465-61F6-E942-8250-50D269A646B7}"/>
              </a:ext>
            </a:extLst>
          </p:cNvPr>
          <p:cNvSpPr>
            <a:spLocks noGrp="1"/>
          </p:cNvSpPr>
          <p:nvPr>
            <p:ph type="dt" sz="half" idx="10"/>
          </p:nvPr>
        </p:nvSpPr>
        <p:spPr/>
        <p:txBody>
          <a:bodyPr/>
          <a:lstStyle/>
          <a:p>
            <a:fld id="{36D54FCF-F211-0B47-89C8-42449ABA4929}" type="datetimeFigureOut">
              <a:rPr lang="en-US" smtClean="0"/>
              <a:t>9/12/23</a:t>
            </a:fld>
            <a:endParaRPr lang="en-US"/>
          </a:p>
        </p:txBody>
      </p:sp>
      <p:sp>
        <p:nvSpPr>
          <p:cNvPr id="8" name="Footer Placeholder 7">
            <a:extLst>
              <a:ext uri="{FF2B5EF4-FFF2-40B4-BE49-F238E27FC236}">
                <a16:creationId xmlns:a16="http://schemas.microsoft.com/office/drawing/2014/main" id="{99D6B91A-BD7D-6F9D-C0E1-34151965C78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03F22F0-A3F6-3639-C431-FFB75181D6FA}"/>
              </a:ext>
            </a:extLst>
          </p:cNvPr>
          <p:cNvSpPr>
            <a:spLocks noGrp="1"/>
          </p:cNvSpPr>
          <p:nvPr>
            <p:ph type="sldNum" sz="quarter" idx="12"/>
          </p:nvPr>
        </p:nvSpPr>
        <p:spPr/>
        <p:txBody>
          <a:bodyPr/>
          <a:lstStyle/>
          <a:p>
            <a:fld id="{9E868E89-B857-E341-8AF7-019324B8F5C3}" type="slidenum">
              <a:rPr lang="en-US" smtClean="0"/>
              <a:t>‹#›</a:t>
            </a:fld>
            <a:endParaRPr lang="en-US"/>
          </a:p>
        </p:txBody>
      </p:sp>
    </p:spTree>
    <p:extLst>
      <p:ext uri="{BB962C8B-B14F-4D97-AF65-F5344CB8AC3E}">
        <p14:creationId xmlns:p14="http://schemas.microsoft.com/office/powerpoint/2010/main" val="398243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05188-4499-6073-72C7-F440D9C1310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ACE771C-9096-02AE-BA14-79B4C1779477}"/>
              </a:ext>
            </a:extLst>
          </p:cNvPr>
          <p:cNvSpPr>
            <a:spLocks noGrp="1"/>
          </p:cNvSpPr>
          <p:nvPr>
            <p:ph type="dt" sz="half" idx="10"/>
          </p:nvPr>
        </p:nvSpPr>
        <p:spPr/>
        <p:txBody>
          <a:bodyPr/>
          <a:lstStyle/>
          <a:p>
            <a:fld id="{36D54FCF-F211-0B47-89C8-42449ABA4929}" type="datetimeFigureOut">
              <a:rPr lang="en-US" smtClean="0"/>
              <a:t>9/12/23</a:t>
            </a:fld>
            <a:endParaRPr lang="en-US"/>
          </a:p>
        </p:txBody>
      </p:sp>
      <p:sp>
        <p:nvSpPr>
          <p:cNvPr id="4" name="Footer Placeholder 3">
            <a:extLst>
              <a:ext uri="{FF2B5EF4-FFF2-40B4-BE49-F238E27FC236}">
                <a16:creationId xmlns:a16="http://schemas.microsoft.com/office/drawing/2014/main" id="{BFEEE87E-A751-E26F-1F61-59E9D085B5B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AF41259-6D2A-A2BE-F044-37424BC0E48B}"/>
              </a:ext>
            </a:extLst>
          </p:cNvPr>
          <p:cNvSpPr>
            <a:spLocks noGrp="1"/>
          </p:cNvSpPr>
          <p:nvPr>
            <p:ph type="sldNum" sz="quarter" idx="12"/>
          </p:nvPr>
        </p:nvSpPr>
        <p:spPr/>
        <p:txBody>
          <a:bodyPr/>
          <a:lstStyle/>
          <a:p>
            <a:fld id="{9E868E89-B857-E341-8AF7-019324B8F5C3}" type="slidenum">
              <a:rPr lang="en-US" smtClean="0"/>
              <a:t>‹#›</a:t>
            </a:fld>
            <a:endParaRPr lang="en-US"/>
          </a:p>
        </p:txBody>
      </p:sp>
    </p:spTree>
    <p:extLst>
      <p:ext uri="{BB962C8B-B14F-4D97-AF65-F5344CB8AC3E}">
        <p14:creationId xmlns:p14="http://schemas.microsoft.com/office/powerpoint/2010/main" val="83336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42F5EB5-8E41-2589-7C1E-F3272A5BC01A}"/>
              </a:ext>
            </a:extLst>
          </p:cNvPr>
          <p:cNvSpPr>
            <a:spLocks noGrp="1"/>
          </p:cNvSpPr>
          <p:nvPr>
            <p:ph type="dt" sz="half" idx="10"/>
          </p:nvPr>
        </p:nvSpPr>
        <p:spPr/>
        <p:txBody>
          <a:bodyPr/>
          <a:lstStyle/>
          <a:p>
            <a:fld id="{36D54FCF-F211-0B47-89C8-42449ABA4929}" type="datetimeFigureOut">
              <a:rPr lang="en-US" smtClean="0"/>
              <a:t>9/12/23</a:t>
            </a:fld>
            <a:endParaRPr lang="en-US"/>
          </a:p>
        </p:txBody>
      </p:sp>
      <p:sp>
        <p:nvSpPr>
          <p:cNvPr id="3" name="Footer Placeholder 2">
            <a:extLst>
              <a:ext uri="{FF2B5EF4-FFF2-40B4-BE49-F238E27FC236}">
                <a16:creationId xmlns:a16="http://schemas.microsoft.com/office/drawing/2014/main" id="{0A0BAA3D-DB1F-CDEE-C2D3-F14CC812498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40CD27F-A3A6-1C53-B0C8-910C07E10BD1}"/>
              </a:ext>
            </a:extLst>
          </p:cNvPr>
          <p:cNvSpPr>
            <a:spLocks noGrp="1"/>
          </p:cNvSpPr>
          <p:nvPr>
            <p:ph type="sldNum" sz="quarter" idx="12"/>
          </p:nvPr>
        </p:nvSpPr>
        <p:spPr/>
        <p:txBody>
          <a:bodyPr/>
          <a:lstStyle/>
          <a:p>
            <a:fld id="{9E868E89-B857-E341-8AF7-019324B8F5C3}" type="slidenum">
              <a:rPr lang="en-US" smtClean="0"/>
              <a:t>‹#›</a:t>
            </a:fld>
            <a:endParaRPr lang="en-US"/>
          </a:p>
        </p:txBody>
      </p:sp>
    </p:spTree>
    <p:extLst>
      <p:ext uri="{BB962C8B-B14F-4D97-AF65-F5344CB8AC3E}">
        <p14:creationId xmlns:p14="http://schemas.microsoft.com/office/powerpoint/2010/main" val="1292728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7AA11-0ACA-F62E-0F0A-34C694F339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5EE0C24-3894-912F-6025-07928D7B08B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F68AA14-9F83-A89A-B1DF-4F8BE013CB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35278B4-B40F-9D11-F3BD-E6981416FB54}"/>
              </a:ext>
            </a:extLst>
          </p:cNvPr>
          <p:cNvSpPr>
            <a:spLocks noGrp="1"/>
          </p:cNvSpPr>
          <p:nvPr>
            <p:ph type="dt" sz="half" idx="10"/>
          </p:nvPr>
        </p:nvSpPr>
        <p:spPr/>
        <p:txBody>
          <a:bodyPr/>
          <a:lstStyle/>
          <a:p>
            <a:fld id="{36D54FCF-F211-0B47-89C8-42449ABA4929}" type="datetimeFigureOut">
              <a:rPr lang="en-US" smtClean="0"/>
              <a:t>9/12/23</a:t>
            </a:fld>
            <a:endParaRPr lang="en-US"/>
          </a:p>
        </p:txBody>
      </p:sp>
      <p:sp>
        <p:nvSpPr>
          <p:cNvPr id="6" name="Footer Placeholder 5">
            <a:extLst>
              <a:ext uri="{FF2B5EF4-FFF2-40B4-BE49-F238E27FC236}">
                <a16:creationId xmlns:a16="http://schemas.microsoft.com/office/drawing/2014/main" id="{86023E59-13D5-B8B5-34DA-25CB3F884D2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876077-AF81-5AE0-3E50-720090B54998}"/>
              </a:ext>
            </a:extLst>
          </p:cNvPr>
          <p:cNvSpPr>
            <a:spLocks noGrp="1"/>
          </p:cNvSpPr>
          <p:nvPr>
            <p:ph type="sldNum" sz="quarter" idx="12"/>
          </p:nvPr>
        </p:nvSpPr>
        <p:spPr/>
        <p:txBody>
          <a:bodyPr/>
          <a:lstStyle/>
          <a:p>
            <a:fld id="{9E868E89-B857-E341-8AF7-019324B8F5C3}" type="slidenum">
              <a:rPr lang="en-US" smtClean="0"/>
              <a:t>‹#›</a:t>
            </a:fld>
            <a:endParaRPr lang="en-US"/>
          </a:p>
        </p:txBody>
      </p:sp>
    </p:spTree>
    <p:extLst>
      <p:ext uri="{BB962C8B-B14F-4D97-AF65-F5344CB8AC3E}">
        <p14:creationId xmlns:p14="http://schemas.microsoft.com/office/powerpoint/2010/main" val="2151433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DC6BC-93AE-A483-8702-88ECF58FD26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F94EF71-4494-1F3D-52BB-2C9748E1B53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3870B86-E8C2-DC23-EC9F-59F6220033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6350F4-F785-0DBA-9472-4FE104723019}"/>
              </a:ext>
            </a:extLst>
          </p:cNvPr>
          <p:cNvSpPr>
            <a:spLocks noGrp="1"/>
          </p:cNvSpPr>
          <p:nvPr>
            <p:ph type="dt" sz="half" idx="10"/>
          </p:nvPr>
        </p:nvSpPr>
        <p:spPr/>
        <p:txBody>
          <a:bodyPr/>
          <a:lstStyle/>
          <a:p>
            <a:fld id="{36D54FCF-F211-0B47-89C8-42449ABA4929}" type="datetimeFigureOut">
              <a:rPr lang="en-US" smtClean="0"/>
              <a:t>9/12/23</a:t>
            </a:fld>
            <a:endParaRPr lang="en-US"/>
          </a:p>
        </p:txBody>
      </p:sp>
      <p:sp>
        <p:nvSpPr>
          <p:cNvPr id="6" name="Footer Placeholder 5">
            <a:extLst>
              <a:ext uri="{FF2B5EF4-FFF2-40B4-BE49-F238E27FC236}">
                <a16:creationId xmlns:a16="http://schemas.microsoft.com/office/drawing/2014/main" id="{CD711BD6-B80C-BBB3-6C58-A7E81B03A1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E764645-325F-6330-2629-5898EBACD373}"/>
              </a:ext>
            </a:extLst>
          </p:cNvPr>
          <p:cNvSpPr>
            <a:spLocks noGrp="1"/>
          </p:cNvSpPr>
          <p:nvPr>
            <p:ph type="sldNum" sz="quarter" idx="12"/>
          </p:nvPr>
        </p:nvSpPr>
        <p:spPr/>
        <p:txBody>
          <a:bodyPr/>
          <a:lstStyle/>
          <a:p>
            <a:fld id="{9E868E89-B857-E341-8AF7-019324B8F5C3}" type="slidenum">
              <a:rPr lang="en-US" smtClean="0"/>
              <a:t>‹#›</a:t>
            </a:fld>
            <a:endParaRPr lang="en-US"/>
          </a:p>
        </p:txBody>
      </p:sp>
    </p:spTree>
    <p:extLst>
      <p:ext uri="{BB962C8B-B14F-4D97-AF65-F5344CB8AC3E}">
        <p14:creationId xmlns:p14="http://schemas.microsoft.com/office/powerpoint/2010/main" val="748126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D2821E-BB4E-F050-D1FF-5BDCF7E33D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FA3A519-3A94-6111-766C-AFEA31956C5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D90A70-320E-686F-09F7-BC5E657E73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D54FCF-F211-0B47-89C8-42449ABA4929}" type="datetimeFigureOut">
              <a:rPr lang="en-US" smtClean="0"/>
              <a:t>9/12/23</a:t>
            </a:fld>
            <a:endParaRPr lang="en-US"/>
          </a:p>
        </p:txBody>
      </p:sp>
      <p:sp>
        <p:nvSpPr>
          <p:cNvPr id="5" name="Footer Placeholder 4">
            <a:extLst>
              <a:ext uri="{FF2B5EF4-FFF2-40B4-BE49-F238E27FC236}">
                <a16:creationId xmlns:a16="http://schemas.microsoft.com/office/drawing/2014/main" id="{EB06A511-CFE7-4DCB-D388-8C4B9618337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092CE38-8C48-4C6E-47B9-D45B4534435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868E89-B857-E341-8AF7-019324B8F5C3}" type="slidenum">
              <a:rPr lang="en-US" smtClean="0"/>
              <a:t>‹#›</a:t>
            </a:fld>
            <a:endParaRPr lang="en-US"/>
          </a:p>
        </p:txBody>
      </p:sp>
    </p:spTree>
    <p:extLst>
      <p:ext uri="{BB962C8B-B14F-4D97-AF65-F5344CB8AC3E}">
        <p14:creationId xmlns:p14="http://schemas.microsoft.com/office/powerpoint/2010/main" val="29973649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useBgFill="1">
        <p:nvSpPr>
          <p:cNvPr id="46" name="Rectangle 45">
            <a:extLst>
              <a:ext uri="{FF2B5EF4-FFF2-40B4-BE49-F238E27FC236}">
                <a16:creationId xmlns:a16="http://schemas.microsoft.com/office/drawing/2014/main" id="{4E1BEB12-92AF-4445-98AD-4C7756E7C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D0522C2C-7B5C-48A7-A969-03941E5D2E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0"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769476" y="220196"/>
            <a:ext cx="9422524" cy="6637806"/>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52" name="Oval 51">
            <a:extLst>
              <a:ext uri="{FF2B5EF4-FFF2-40B4-BE49-F238E27FC236}">
                <a16:creationId xmlns:a16="http://schemas.microsoft.com/office/drawing/2014/main" id="{D6EE29F2-D77F-4BD0-A20B-334D316A1C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09800" y="2099696"/>
            <a:ext cx="1942241" cy="188955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54" name="Arc 53">
            <a:extLst>
              <a:ext uri="{FF2B5EF4-FFF2-40B4-BE49-F238E27FC236}">
                <a16:creationId xmlns:a16="http://schemas.microsoft.com/office/drawing/2014/main" id="{22D09ED2-868F-42C6-866E-F92E0CEF31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520172">
            <a:off x="1613162" y="1492572"/>
            <a:ext cx="2987899" cy="2987899"/>
          </a:xfrm>
          <a:prstGeom prst="arc">
            <a:avLst>
              <a:gd name="adj1" fmla="val 14455503"/>
              <a:gd name="adj2" fmla="val 227775"/>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0CEC5FC-0B68-5F05-3A45-6F8CA7F69FCB}"/>
              </a:ext>
            </a:extLst>
          </p:cNvPr>
          <p:cNvSpPr>
            <a:spLocks noGrp="1"/>
          </p:cNvSpPr>
          <p:nvPr>
            <p:ph type="ctrTitle"/>
          </p:nvPr>
        </p:nvSpPr>
        <p:spPr>
          <a:xfrm>
            <a:off x="3308684" y="1939159"/>
            <a:ext cx="8374543" cy="2751086"/>
          </a:xfrm>
        </p:spPr>
        <p:txBody>
          <a:bodyPr vert="horz" lIns="91440" tIns="45720" rIns="91440" bIns="45720" rtlCol="0">
            <a:normAutofit/>
          </a:bodyPr>
          <a:lstStyle/>
          <a:p>
            <a:pPr algn="r"/>
            <a:r>
              <a:rPr lang="en-US" sz="3100" b="1" i="0" kern="1200" dirty="0">
                <a:effectLst/>
                <a:latin typeface="Arial" panose="020B0604020202020204" pitchFamily="34" charset="0"/>
                <a:cs typeface="Arial" panose="020B0604020202020204" pitchFamily="34" charset="0"/>
              </a:rPr>
              <a:t>Preparing Your Conference Applications:</a:t>
            </a:r>
            <a:br>
              <a:rPr lang="en-US" sz="3100" kern="1200" dirty="0">
                <a:latin typeface="Arial" panose="020B0604020202020204" pitchFamily="34" charset="0"/>
                <a:cs typeface="Arial" panose="020B0604020202020204" pitchFamily="34" charset="0"/>
              </a:rPr>
            </a:br>
            <a:r>
              <a:rPr lang="en-US" sz="2600" kern="1200" dirty="0">
                <a:latin typeface="Arial" panose="020B0604020202020204" pitchFamily="34" charset="0"/>
                <a:cs typeface="Arial" panose="020B0604020202020204" pitchFamily="34" charset="0"/>
              </a:rPr>
              <a:t>CSSE &amp; Education Graduate Students’ Symposium</a:t>
            </a:r>
          </a:p>
        </p:txBody>
      </p:sp>
      <p:sp>
        <p:nvSpPr>
          <p:cNvPr id="3" name="Subtitle 2">
            <a:extLst>
              <a:ext uri="{FF2B5EF4-FFF2-40B4-BE49-F238E27FC236}">
                <a16:creationId xmlns:a16="http://schemas.microsoft.com/office/drawing/2014/main" id="{3C782FD2-36A1-7161-A008-A96451BB1714}"/>
              </a:ext>
            </a:extLst>
          </p:cNvPr>
          <p:cNvSpPr>
            <a:spLocks noGrp="1"/>
          </p:cNvSpPr>
          <p:nvPr>
            <p:ph type="subTitle" idx="1"/>
          </p:nvPr>
        </p:nvSpPr>
        <p:spPr>
          <a:xfrm>
            <a:off x="4038600" y="4782320"/>
            <a:ext cx="7644627" cy="1329443"/>
          </a:xfrm>
        </p:spPr>
        <p:txBody>
          <a:bodyPr vert="horz" lIns="91440" tIns="45720" rIns="91440" bIns="45720" rtlCol="0">
            <a:noAutofit/>
          </a:bodyPr>
          <a:lstStyle/>
          <a:p>
            <a:pPr algn="r"/>
            <a:r>
              <a:rPr lang="en-US" sz="1900" dirty="0">
                <a:latin typeface="Arial" panose="020B0604020202020204" pitchFamily="34" charset="0"/>
                <a:cs typeface="Arial" panose="020B0604020202020204" pitchFamily="34" charset="0"/>
              </a:rPr>
              <a:t>2023-24 Education Graduate Students’ Association  Workshop Series</a:t>
            </a:r>
          </a:p>
          <a:p>
            <a:pPr algn="r"/>
            <a:r>
              <a:rPr lang="en-US" sz="1900" dirty="0">
                <a:latin typeface="Arial" panose="020B0604020202020204" pitchFamily="34" charset="0"/>
                <a:cs typeface="Arial" panose="020B0604020202020204" pitchFamily="34" charset="0"/>
              </a:rPr>
              <a:t>September 12, 2023, 4:30 – 5:30 PM, Faculty of Education Room </a:t>
            </a:r>
          </a:p>
          <a:p>
            <a:pPr algn="r"/>
            <a:r>
              <a:rPr lang="en-US" sz="1900" dirty="0">
                <a:latin typeface="Arial" panose="020B0604020202020204" pitchFamily="34" charset="0"/>
                <a:cs typeface="Arial" panose="020B0604020202020204" pitchFamily="34" charset="0"/>
              </a:rPr>
              <a:t>Dr. Jen Watt and Charlotte Moore, Ph.D. Candidate</a:t>
            </a:r>
          </a:p>
        </p:txBody>
      </p:sp>
    </p:spTree>
    <p:extLst>
      <p:ext uri="{BB962C8B-B14F-4D97-AF65-F5344CB8AC3E}">
        <p14:creationId xmlns:p14="http://schemas.microsoft.com/office/powerpoint/2010/main" val="22814534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E2B703B-46F9-481A-A605-82E2A828C4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3302671-66C0-E12C-3936-37BB66BA18A1}"/>
              </a:ext>
            </a:extLst>
          </p:cNvPr>
          <p:cNvSpPr>
            <a:spLocks noGrp="1"/>
          </p:cNvSpPr>
          <p:nvPr>
            <p:ph type="title"/>
          </p:nvPr>
        </p:nvSpPr>
        <p:spPr>
          <a:xfrm>
            <a:off x="838200" y="459863"/>
            <a:ext cx="10515600" cy="1004594"/>
          </a:xfrm>
        </p:spPr>
        <p:txBody>
          <a:bodyPr>
            <a:normAutofit/>
          </a:bodyPr>
          <a:lstStyle/>
          <a:p>
            <a:pPr algn="ctr"/>
            <a:r>
              <a:rPr lang="en-US" b="1" dirty="0">
                <a:solidFill>
                  <a:srgbClr val="FFFFFF"/>
                </a:solidFill>
                <a:latin typeface="Arial" panose="020B0604020202020204" pitchFamily="34" charset="0"/>
                <a:cs typeface="Arial" panose="020B0604020202020204" pitchFamily="34" charset="0"/>
              </a:rPr>
              <a:t>Reviewers’ Criteria for Proposals </a:t>
            </a:r>
            <a:r>
              <a:rPr lang="en-US" sz="2200" dirty="0">
                <a:solidFill>
                  <a:srgbClr val="FFFFFF"/>
                </a:solidFill>
                <a:latin typeface="Arial" panose="020B0604020202020204" pitchFamily="34" charset="0"/>
                <a:cs typeface="Arial" panose="020B0604020202020204" pitchFamily="34" charset="0"/>
              </a:rPr>
              <a:t>(p. 13)</a:t>
            </a:r>
          </a:p>
        </p:txBody>
      </p:sp>
      <p:sp>
        <p:nvSpPr>
          <p:cNvPr id="11" name="Rectangle: Rounded Corners 10">
            <a:extLst>
              <a:ext uri="{FF2B5EF4-FFF2-40B4-BE49-F238E27FC236}">
                <a16:creationId xmlns:a16="http://schemas.microsoft.com/office/drawing/2014/main" id="{F13BE4D7-0C3D-4906-B230-A1C5B4665C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496" y="1587970"/>
            <a:ext cx="11033008" cy="4768380"/>
          </a:xfrm>
          <a:prstGeom prst="roundRect">
            <a:avLst>
              <a:gd name="adj" fmla="val 3174"/>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3F20E990-E15C-F3FF-191E-77BA2A71C724}"/>
              </a:ext>
            </a:extLst>
          </p:cNvPr>
          <p:cNvGraphicFramePr>
            <a:graphicFrameLocks noGrp="1"/>
          </p:cNvGraphicFramePr>
          <p:nvPr>
            <p:ph idx="1"/>
            <p:extLst>
              <p:ext uri="{D42A27DB-BD31-4B8C-83A1-F6EECF244321}">
                <p14:modId xmlns:p14="http://schemas.microsoft.com/office/powerpoint/2010/main" val="3797936801"/>
              </p:ext>
            </p:extLst>
          </p:nvPr>
        </p:nvGraphicFramePr>
        <p:xfrm>
          <a:off x="838200" y="1800911"/>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479131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98DDA986-B6EE-4642-AC60-0490373E69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80B62878-12EF-4E97-A284-47BAFC30DA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9" cy="685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6D79188D-1ED5-4705-B8C7-5D6FB7670A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514" y="685800"/>
            <a:ext cx="10800972"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C6BA1B5-94BC-7CE9-29B6-37BF9351F61B}"/>
              </a:ext>
            </a:extLst>
          </p:cNvPr>
          <p:cNvSpPr>
            <a:spLocks noGrp="1"/>
          </p:cNvSpPr>
          <p:nvPr>
            <p:ph type="title"/>
          </p:nvPr>
        </p:nvSpPr>
        <p:spPr>
          <a:xfrm>
            <a:off x="695514" y="0"/>
            <a:ext cx="10800972" cy="606606"/>
          </a:xfrm>
        </p:spPr>
        <p:txBody>
          <a:bodyPr anchor="b">
            <a:noAutofit/>
          </a:bodyPr>
          <a:lstStyle/>
          <a:p>
            <a:pPr algn="ctr"/>
            <a:r>
              <a:rPr lang="en-CA" sz="1400" b="1" dirty="0">
                <a:solidFill>
                  <a:schemeClr val="tx1">
                    <a:lumMod val="65000"/>
                    <a:lumOff val="35000"/>
                  </a:schemeClr>
                </a:solidFill>
                <a:effectLst/>
                <a:latin typeface="Arial" panose="020B0604020202020204" pitchFamily="34" charset="0"/>
                <a:ea typeface="Calibri" panose="020F0502020204030204" pitchFamily="34" charset="0"/>
                <a:cs typeface="Arial" panose="020B0604020202020204" pitchFamily="34" charset="0"/>
              </a:rPr>
              <a:t>Learning from the Long-Term Impact Evaluation of Winnipeg School Division’s Teacher Induction and Mentorship Program </a:t>
            </a:r>
            <a:br>
              <a:rPr lang="en-CA" sz="1400" b="1"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br>
            <a:r>
              <a:rPr lang="en-CA" sz="1400"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Successful Proposal to CASEA (Canadian Association for the Study of Educational Administration) 2023</a:t>
            </a:r>
            <a:endParaRPr lang="en-US" sz="1400"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BD96C7AB-CAE8-9A54-ADE1-A3BF948993E6}"/>
              </a:ext>
            </a:extLst>
          </p:cNvPr>
          <p:cNvSpPr>
            <a:spLocks noGrp="1"/>
          </p:cNvSpPr>
          <p:nvPr>
            <p:ph idx="1"/>
          </p:nvPr>
        </p:nvSpPr>
        <p:spPr>
          <a:xfrm>
            <a:off x="914399" y="842211"/>
            <a:ext cx="10371221" cy="5173578"/>
          </a:xfrm>
        </p:spPr>
        <p:txBody>
          <a:bodyPr anchor="ctr">
            <a:noAutofit/>
          </a:bodyPr>
          <a:lstStyle/>
          <a:p>
            <a:pPr marL="0" indent="0">
              <a:buNone/>
            </a:pPr>
            <a:r>
              <a:rPr lang="en-CA" sz="2000" b="1" dirty="0">
                <a:solidFill>
                  <a:schemeClr val="tx1">
                    <a:lumMod val="65000"/>
                    <a:lumOff val="35000"/>
                  </a:schemeClr>
                </a:solidFill>
                <a:effectLst/>
                <a:latin typeface="Arial" panose="020B0604020202020204" pitchFamily="34" charset="0"/>
                <a:ea typeface="Calibri" panose="020F0502020204030204" pitchFamily="34" charset="0"/>
                <a:cs typeface="Times New Roman" panose="02020603050405020304" pitchFamily="18" charset="0"/>
              </a:rPr>
              <a:t>Purpose: </a:t>
            </a:r>
            <a:r>
              <a:rPr lang="en-CA" sz="2000" dirty="0">
                <a:solidFill>
                  <a:schemeClr val="tx1">
                    <a:lumMod val="65000"/>
                    <a:lumOff val="35000"/>
                  </a:schemeClr>
                </a:solidFill>
                <a:effectLst/>
                <a:latin typeface="Arial" panose="020B0604020202020204" pitchFamily="34" charset="0"/>
                <a:ea typeface="Calibri" panose="020F0502020204030204" pitchFamily="34" charset="0"/>
                <a:cs typeface="Times New Roman" panose="02020603050405020304" pitchFamily="18" charset="0"/>
              </a:rPr>
              <a:t>In what ways do past participants of a teacher mentorship and induction program identify the pathways that invited and supported them to become educational leaders in their school division and beyond? How might knowing the longer-term impact of the mentorship program shape current and future support of professional learning and mentorship of teachers and educational leaders? These questions prompted the current leadership team of Winnipeg School Division’s Professional Learning and Leadership Centre (PLLC) to initiate a longer-term impact evaluation of their Teacher Induction and Mentorship Program (TIMP). In partnership with critical friends from the Faculty of Education, robust program evaluation has been a foundational element of the PLLC for over ten years and has mainly focused on the perspectives of current participants during or at the immediate end of the program. This data has given a compelling picture of how participants experience the program in the moment, but it does not reveal how the professional learning, networking, and collaboration may transfer, transform, and/or contribute to future teaching, learning, and leadership experiences. The purpose of this presentation is to share the insights, perspectives, experiences, and narratives of past mentors and/or mentees in the program and consider implications for current and future professional learning practices.  </a:t>
            </a:r>
            <a:endParaRPr lang="en-CA" sz="2000" dirty="0">
              <a:solidFill>
                <a:schemeClr val="tx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390444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98DDA986-B6EE-4642-AC60-0490373E69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80B62878-12EF-4E97-A284-47BAFC30DA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9" cy="685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6D79188D-1ED5-4705-B8C7-5D6FB7670A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514" y="685800"/>
            <a:ext cx="10800972"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C6BA1B5-94BC-7CE9-29B6-37BF9351F61B}"/>
              </a:ext>
            </a:extLst>
          </p:cNvPr>
          <p:cNvSpPr>
            <a:spLocks noGrp="1"/>
          </p:cNvSpPr>
          <p:nvPr>
            <p:ph type="title"/>
          </p:nvPr>
        </p:nvSpPr>
        <p:spPr>
          <a:xfrm>
            <a:off x="695514" y="0"/>
            <a:ext cx="10800972" cy="606606"/>
          </a:xfrm>
        </p:spPr>
        <p:txBody>
          <a:bodyPr anchor="b">
            <a:noAutofit/>
          </a:bodyPr>
          <a:lstStyle/>
          <a:p>
            <a:pPr algn="ctr"/>
            <a:r>
              <a:rPr lang="en-CA" sz="1400" b="1" dirty="0">
                <a:solidFill>
                  <a:schemeClr val="tx1">
                    <a:lumMod val="65000"/>
                    <a:lumOff val="35000"/>
                  </a:schemeClr>
                </a:solidFill>
                <a:effectLst/>
                <a:latin typeface="Arial" panose="020B0604020202020204" pitchFamily="34" charset="0"/>
                <a:ea typeface="Calibri" panose="020F0502020204030204" pitchFamily="34" charset="0"/>
                <a:cs typeface="Arial" panose="020B0604020202020204" pitchFamily="34" charset="0"/>
              </a:rPr>
              <a:t>Learning from the Long-Term Impact Evaluation of Winnipeg School Division’s Teacher Induction and Mentorship Program </a:t>
            </a:r>
            <a:br>
              <a:rPr lang="en-CA" sz="1400" b="1"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br>
            <a:r>
              <a:rPr lang="en-CA" sz="1400"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Successful Proposal to CASEA (Canadian Association for the Study of Educational Administration) 2023</a:t>
            </a:r>
            <a:endParaRPr lang="en-US" sz="1400"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BD96C7AB-CAE8-9A54-ADE1-A3BF948993E6}"/>
              </a:ext>
            </a:extLst>
          </p:cNvPr>
          <p:cNvSpPr>
            <a:spLocks noGrp="1"/>
          </p:cNvSpPr>
          <p:nvPr>
            <p:ph idx="1"/>
          </p:nvPr>
        </p:nvSpPr>
        <p:spPr>
          <a:xfrm>
            <a:off x="914399" y="842211"/>
            <a:ext cx="10371221" cy="5173578"/>
          </a:xfrm>
        </p:spPr>
        <p:txBody>
          <a:bodyPr anchor="ctr">
            <a:noAutofit/>
          </a:bodyPr>
          <a:lstStyle/>
          <a:p>
            <a:pPr marL="0" indent="0">
              <a:buNone/>
            </a:pPr>
            <a:r>
              <a:rPr lang="en-CA" sz="2000" b="1" dirty="0">
                <a:effectLst/>
                <a:latin typeface="Arial" panose="020B0604020202020204" pitchFamily="34" charset="0"/>
                <a:ea typeface="Calibri" panose="020F0502020204030204" pitchFamily="34" charset="0"/>
                <a:cs typeface="Times New Roman" panose="02020603050405020304" pitchFamily="18" charset="0"/>
              </a:rPr>
              <a:t>Perspective(s) or theoretical framework: </a:t>
            </a:r>
            <a:r>
              <a:rPr lang="en-CA"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The framework of the WSD TIMP is closely aligned with principles of adult learning (Aguilar, 2014) that see mentorship as a reflective and strengths-based practice. </a:t>
            </a:r>
            <a:r>
              <a:rPr lang="en-CA" sz="2000" dirty="0">
                <a:effectLst/>
                <a:latin typeface="Arial" panose="020B0604020202020204" pitchFamily="34" charset="0"/>
                <a:ea typeface="Calibri" panose="020F0502020204030204" pitchFamily="34" charset="0"/>
                <a:cs typeface="Times New Roman" panose="02020603050405020304" pitchFamily="18" charset="0"/>
              </a:rPr>
              <a:t>As described by </a:t>
            </a:r>
            <a:r>
              <a:rPr lang="en-CA" sz="2000" dirty="0" err="1">
                <a:effectLst/>
                <a:latin typeface="Arial" panose="020B0604020202020204" pitchFamily="34" charset="0"/>
                <a:ea typeface="Calibri" panose="020F0502020204030204" pitchFamily="34" charset="0"/>
                <a:cs typeface="Times New Roman" panose="02020603050405020304" pitchFamily="18" charset="0"/>
              </a:rPr>
              <a:t>Kutsyuruba</a:t>
            </a:r>
            <a:r>
              <a:rPr lang="en-CA" sz="2000" dirty="0">
                <a:effectLst/>
                <a:latin typeface="Arial" panose="020B0604020202020204" pitchFamily="34" charset="0"/>
                <a:ea typeface="Calibri" panose="020F0502020204030204" pitchFamily="34" charset="0"/>
                <a:cs typeface="Times New Roman" panose="02020603050405020304" pitchFamily="18" charset="0"/>
              </a:rPr>
              <a:t>, Walker, and </a:t>
            </a:r>
            <a:r>
              <a:rPr lang="en-CA" sz="2000" dirty="0" err="1">
                <a:effectLst/>
                <a:latin typeface="Arial" panose="020B0604020202020204" pitchFamily="34" charset="0"/>
                <a:ea typeface="Calibri" panose="020F0502020204030204" pitchFamily="34" charset="0"/>
                <a:cs typeface="Times New Roman" panose="02020603050405020304" pitchFamily="18" charset="0"/>
              </a:rPr>
              <a:t>Bosica</a:t>
            </a:r>
            <a:r>
              <a:rPr lang="en-CA" sz="2000" dirty="0">
                <a:effectLst/>
                <a:latin typeface="Arial" panose="020B0604020202020204" pitchFamily="34" charset="0"/>
                <a:ea typeface="Calibri" panose="020F0502020204030204" pitchFamily="34" charset="0"/>
                <a:cs typeface="Times New Roman" panose="02020603050405020304" pitchFamily="18" charset="0"/>
              </a:rPr>
              <a:t> (2021), teacher induction programs are “designed to help, guide, and support” early career teachers by providing skills, knowledge, attitudes, and processes that help them succeed and stay actively engaged in the profession (Ingersoll &amp; Strong, 2011; Wang et al., 2008). Effective teacher induction and mentorship programs are critical to improved teacher effectiveness and student achievement (Fletcher &amp; Strong, 2009; Kearney, 2014; Kraft et al., 2018; Long et al., 2012). As described by that Authors (2021), highly effective mentorship programs cultivate leaders who seek opportunities to mentor from places of passion (</a:t>
            </a:r>
            <a:r>
              <a:rPr lang="en-CA" sz="2000" dirty="0" err="1">
                <a:effectLst/>
                <a:latin typeface="Arial" panose="020B0604020202020204" pitchFamily="34" charset="0"/>
                <a:ea typeface="Calibri" panose="020F0502020204030204" pitchFamily="34" charset="0"/>
                <a:cs typeface="Times New Roman" panose="02020603050405020304" pitchFamily="18" charset="0"/>
              </a:rPr>
              <a:t>Leithwood</a:t>
            </a:r>
            <a:r>
              <a:rPr lang="en-CA" sz="2000" dirty="0">
                <a:effectLst/>
                <a:latin typeface="Arial" panose="020B0604020202020204" pitchFamily="34" charset="0"/>
                <a:ea typeface="Calibri" panose="020F0502020204030204" pitchFamily="34" charset="0"/>
                <a:cs typeface="Times New Roman" panose="02020603050405020304" pitchFamily="18" charset="0"/>
              </a:rPr>
              <a:t> et al., 2020), engage in critical friendships with other leaders (</a:t>
            </a:r>
            <a:r>
              <a:rPr lang="en-CA" sz="2000" dirty="0" err="1">
                <a:effectLst/>
                <a:latin typeface="Arial" panose="020B0604020202020204" pitchFamily="34" charset="0"/>
                <a:ea typeface="Calibri" panose="020F0502020204030204" pitchFamily="34" charset="0"/>
                <a:cs typeface="Times New Roman" panose="02020603050405020304" pitchFamily="18" charset="0"/>
              </a:rPr>
              <a:t>Gurr</a:t>
            </a:r>
            <a:r>
              <a:rPr lang="en-CA" sz="2000" dirty="0">
                <a:effectLst/>
                <a:latin typeface="Arial" panose="020B0604020202020204" pitchFamily="34" charset="0"/>
                <a:ea typeface="Calibri" panose="020F0502020204030204" pitchFamily="34" charset="0"/>
                <a:cs typeface="Times New Roman" panose="02020603050405020304" pitchFamily="18" charset="0"/>
              </a:rPr>
              <a:t> &amp; Drysdale, 2018), and embrace a stance of appreciative leadership (Orr &amp; Cleveland-Innes, 2015).</a:t>
            </a:r>
            <a:endParaRPr lang="en-CA"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194652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98DDA986-B6EE-4642-AC60-0490373E69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80B62878-12EF-4E97-A284-47BAFC30DA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9" cy="685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6D79188D-1ED5-4705-B8C7-5D6FB7670A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514" y="685800"/>
            <a:ext cx="10800972"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C6BA1B5-94BC-7CE9-29B6-37BF9351F61B}"/>
              </a:ext>
            </a:extLst>
          </p:cNvPr>
          <p:cNvSpPr>
            <a:spLocks noGrp="1"/>
          </p:cNvSpPr>
          <p:nvPr>
            <p:ph type="title"/>
          </p:nvPr>
        </p:nvSpPr>
        <p:spPr>
          <a:xfrm>
            <a:off x="695514" y="0"/>
            <a:ext cx="10800972" cy="606606"/>
          </a:xfrm>
        </p:spPr>
        <p:txBody>
          <a:bodyPr anchor="b">
            <a:noAutofit/>
          </a:bodyPr>
          <a:lstStyle/>
          <a:p>
            <a:pPr algn="ctr"/>
            <a:r>
              <a:rPr lang="en-CA" sz="1400" b="1" dirty="0">
                <a:solidFill>
                  <a:schemeClr val="tx1">
                    <a:lumMod val="65000"/>
                    <a:lumOff val="35000"/>
                  </a:schemeClr>
                </a:solidFill>
                <a:effectLst/>
                <a:latin typeface="Arial" panose="020B0604020202020204" pitchFamily="34" charset="0"/>
                <a:ea typeface="Calibri" panose="020F0502020204030204" pitchFamily="34" charset="0"/>
                <a:cs typeface="Arial" panose="020B0604020202020204" pitchFamily="34" charset="0"/>
              </a:rPr>
              <a:t>Learning from the Long-Term Impact Evaluation of Winnipeg School Division’s Teacher Induction and Mentorship Program </a:t>
            </a:r>
            <a:br>
              <a:rPr lang="en-CA" sz="1400" b="1"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br>
            <a:r>
              <a:rPr lang="en-CA" sz="1400"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Successful Proposal to CASEA (Canadian Association for the Study of Educational Administration) 2023</a:t>
            </a:r>
            <a:endParaRPr lang="en-US" sz="1400"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BD96C7AB-CAE8-9A54-ADE1-A3BF948993E6}"/>
              </a:ext>
            </a:extLst>
          </p:cNvPr>
          <p:cNvSpPr>
            <a:spLocks noGrp="1"/>
          </p:cNvSpPr>
          <p:nvPr>
            <p:ph idx="1"/>
          </p:nvPr>
        </p:nvSpPr>
        <p:spPr>
          <a:xfrm>
            <a:off x="914399" y="842211"/>
            <a:ext cx="10371221" cy="5173578"/>
          </a:xfrm>
        </p:spPr>
        <p:txBody>
          <a:bodyPr anchor="ctr">
            <a:noAutofit/>
          </a:bodyPr>
          <a:lstStyle/>
          <a:p>
            <a:pPr marL="0" indent="0">
              <a:buNone/>
            </a:pPr>
            <a:r>
              <a:rPr lang="en-CA" sz="1800" b="1" dirty="0">
                <a:effectLst/>
                <a:latin typeface="Arial" panose="020B0604020202020204" pitchFamily="34" charset="0"/>
                <a:ea typeface="Calibri" panose="020F0502020204030204" pitchFamily="34" charset="0"/>
                <a:cs typeface="Times New Roman" panose="02020603050405020304" pitchFamily="18" charset="0"/>
              </a:rPr>
              <a:t>Methods and/or techniques: </a:t>
            </a:r>
            <a:r>
              <a:rPr lang="en-CA" sz="1800" dirty="0">
                <a:effectLst/>
                <a:latin typeface="Arial" panose="020B0604020202020204" pitchFamily="34" charset="0"/>
                <a:ea typeface="Calibri" panose="020F0502020204030204" pitchFamily="34" charset="0"/>
                <a:cs typeface="Times New Roman" panose="02020603050405020304" pitchFamily="18" charset="0"/>
              </a:rPr>
              <a:t>In a program developmental evaluation model, researchers work alongside program leaders to stimulate discussion, provide evidence-based approaches, and bring their expertise in interpreting data to the table (Lam &amp; </a:t>
            </a:r>
            <a:r>
              <a:rPr lang="en-CA" sz="1800" dirty="0" err="1">
                <a:effectLst/>
                <a:latin typeface="Arial" panose="020B0604020202020204" pitchFamily="34" charset="0"/>
                <a:ea typeface="Calibri" panose="020F0502020204030204" pitchFamily="34" charset="0"/>
                <a:cs typeface="Times New Roman" panose="02020603050405020304" pitchFamily="18" charset="0"/>
              </a:rPr>
              <a:t>Shulha</a:t>
            </a:r>
            <a:r>
              <a:rPr lang="en-CA" sz="1800" dirty="0">
                <a:effectLst/>
                <a:latin typeface="Arial" panose="020B0604020202020204" pitchFamily="34" charset="0"/>
                <a:ea typeface="Calibri" panose="020F0502020204030204" pitchFamily="34" charset="0"/>
                <a:cs typeface="Times New Roman" panose="02020603050405020304" pitchFamily="18" charset="0"/>
              </a:rPr>
              <a:t>, 2015; </a:t>
            </a:r>
            <a:r>
              <a:rPr lang="en-CA" sz="1800" dirty="0" err="1">
                <a:effectLst/>
                <a:latin typeface="Arial" panose="020B0604020202020204" pitchFamily="34" charset="0"/>
                <a:ea typeface="Calibri" panose="020F0502020204030204" pitchFamily="34" charset="0"/>
                <a:cs typeface="Times New Roman" panose="02020603050405020304" pitchFamily="18" charset="0"/>
              </a:rPr>
              <a:t>Peurach</a:t>
            </a:r>
            <a:r>
              <a:rPr lang="en-CA" sz="1800" dirty="0">
                <a:effectLst/>
                <a:latin typeface="Arial" panose="020B0604020202020204" pitchFamily="34" charset="0"/>
                <a:ea typeface="Calibri" panose="020F0502020204030204" pitchFamily="34" charset="0"/>
                <a:cs typeface="Times New Roman" panose="02020603050405020304" pitchFamily="18" charset="0"/>
              </a:rPr>
              <a:t> et al., 2016; </a:t>
            </a:r>
            <a:r>
              <a:rPr lang="en-CA" sz="1800" dirty="0" err="1">
                <a:effectLst/>
                <a:latin typeface="Arial" panose="020B0604020202020204" pitchFamily="34" charset="0"/>
                <a:ea typeface="Calibri" panose="020F0502020204030204" pitchFamily="34" charset="0"/>
                <a:cs typeface="Times New Roman" panose="02020603050405020304" pitchFamily="18" charset="0"/>
              </a:rPr>
              <a:t>Poth</a:t>
            </a:r>
            <a:r>
              <a:rPr lang="en-CA" sz="1800" dirty="0">
                <a:effectLst/>
                <a:latin typeface="Arial" panose="020B0604020202020204" pitchFamily="34" charset="0"/>
                <a:ea typeface="Calibri" panose="020F0502020204030204" pitchFamily="34" charset="0"/>
                <a:cs typeface="Times New Roman" panose="02020603050405020304" pitchFamily="18" charset="0"/>
              </a:rPr>
              <a:t> et al, 2012). </a:t>
            </a:r>
            <a:r>
              <a:rPr lang="en-CA"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The developmental program evaluator and PLLC leadership team co-designed a qualitative approach </a:t>
            </a:r>
            <a:r>
              <a:rPr lang="en-CA" sz="1800" dirty="0">
                <a:effectLst/>
                <a:latin typeface="Arial" panose="020B0604020202020204" pitchFamily="34" charset="0"/>
                <a:ea typeface="Calibri" panose="020F0502020204030204" pitchFamily="34" charset="0"/>
                <a:cs typeface="Times New Roman" panose="02020603050405020304" pitchFamily="18" charset="0"/>
              </a:rPr>
              <a:t>to the </a:t>
            </a:r>
            <a:r>
              <a:rPr lang="en-CA"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first phase of a long-term impact evaluation of their teacher induction and mentorship program. The team knew they wanted rich, descriptive, narrative data that would explore past participants’ lived experiences of being either a mentor, mentee, or both in the program. They also wanted to elicit how the past participants would describe the program, identify aspects of the mentorship experience that influence their current practices, and offer advice, suggestions, wishes or wonderings to improve, deepen, or sustain the mentorship program. Due to the scope and timing of the program evaluation, along with the desire to engage in-depth with rich qualitative data, the team purposively identified and then short-listed eight possible past participants who were in a variety of educational leadership roles and who represented various stages of the PLLC’s development. The developmental program evaluator conducted and transcribed 30–60-minute open-ended, semi-structured, individual interviews through Zoom with seven of the eight invited participants. </a:t>
            </a:r>
            <a:r>
              <a:rPr lang="en-CA" sz="1800" dirty="0">
                <a:effectLst/>
                <a:latin typeface="Arial" panose="020B0604020202020204" pitchFamily="34" charset="0"/>
                <a:ea typeface="Calibri" panose="020F0502020204030204" pitchFamily="34" charset="0"/>
                <a:cs typeface="Times New Roman" panose="02020603050405020304" pitchFamily="18" charset="0"/>
              </a:rPr>
              <a:t>Through a process of narrative analysis (Webster &amp; </a:t>
            </a:r>
            <a:r>
              <a:rPr lang="en-CA" sz="1800" dirty="0" err="1">
                <a:effectLst/>
                <a:latin typeface="Arial" panose="020B0604020202020204" pitchFamily="34" charset="0"/>
                <a:ea typeface="Calibri" panose="020F0502020204030204" pitchFamily="34" charset="0"/>
                <a:cs typeface="Times New Roman" panose="02020603050405020304" pitchFamily="18" charset="0"/>
              </a:rPr>
              <a:t>Mertova</a:t>
            </a:r>
            <a:r>
              <a:rPr lang="en-CA" sz="1800" dirty="0">
                <a:effectLst/>
                <a:latin typeface="Arial" panose="020B0604020202020204" pitchFamily="34" charset="0"/>
                <a:ea typeface="Calibri" panose="020F0502020204030204" pitchFamily="34" charset="0"/>
                <a:cs typeface="Times New Roman" panose="02020603050405020304" pitchFamily="18" charset="0"/>
              </a:rPr>
              <a:t>, 2007), the program evaluator used</a:t>
            </a:r>
            <a:r>
              <a:rPr lang="en-CA" sz="18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the participants’ words to craft a short narrative for each participant, which focused on some of their insights in the program</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791326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98DDA986-B6EE-4642-AC60-0490373E69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80B62878-12EF-4E97-A284-47BAFC30DA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9" cy="685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6D79188D-1ED5-4705-B8C7-5D6FB7670A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514" y="685800"/>
            <a:ext cx="10800972"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C6BA1B5-94BC-7CE9-29B6-37BF9351F61B}"/>
              </a:ext>
            </a:extLst>
          </p:cNvPr>
          <p:cNvSpPr>
            <a:spLocks noGrp="1"/>
          </p:cNvSpPr>
          <p:nvPr>
            <p:ph type="title"/>
          </p:nvPr>
        </p:nvSpPr>
        <p:spPr>
          <a:xfrm>
            <a:off x="695514" y="0"/>
            <a:ext cx="10800972" cy="606606"/>
          </a:xfrm>
        </p:spPr>
        <p:txBody>
          <a:bodyPr anchor="b">
            <a:noAutofit/>
          </a:bodyPr>
          <a:lstStyle/>
          <a:p>
            <a:pPr algn="ctr"/>
            <a:r>
              <a:rPr lang="en-CA" sz="1400" b="1" dirty="0">
                <a:solidFill>
                  <a:schemeClr val="tx1">
                    <a:lumMod val="65000"/>
                    <a:lumOff val="35000"/>
                  </a:schemeClr>
                </a:solidFill>
                <a:effectLst/>
                <a:latin typeface="Arial" panose="020B0604020202020204" pitchFamily="34" charset="0"/>
                <a:ea typeface="Calibri" panose="020F0502020204030204" pitchFamily="34" charset="0"/>
                <a:cs typeface="Arial" panose="020B0604020202020204" pitchFamily="34" charset="0"/>
              </a:rPr>
              <a:t>Learning from the Long-Term Impact Evaluation of Winnipeg School Division’s Teacher Induction and Mentorship Program </a:t>
            </a:r>
            <a:br>
              <a:rPr lang="en-CA" sz="1400" b="1"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br>
            <a:r>
              <a:rPr lang="en-CA" sz="1400"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Successful Proposal to CASEA (Canadian Association for the Study of Educational Administration) 2023</a:t>
            </a:r>
            <a:endParaRPr lang="en-US" sz="1400"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BD96C7AB-CAE8-9A54-ADE1-A3BF948993E6}"/>
              </a:ext>
            </a:extLst>
          </p:cNvPr>
          <p:cNvSpPr>
            <a:spLocks noGrp="1"/>
          </p:cNvSpPr>
          <p:nvPr>
            <p:ph idx="1"/>
          </p:nvPr>
        </p:nvSpPr>
        <p:spPr>
          <a:xfrm>
            <a:off x="914399" y="842211"/>
            <a:ext cx="10371221" cy="5173578"/>
          </a:xfrm>
        </p:spPr>
        <p:txBody>
          <a:bodyPr anchor="ctr">
            <a:noAutofit/>
          </a:bodyPr>
          <a:lstStyle/>
          <a:p>
            <a:pPr marL="0" indent="0">
              <a:buNone/>
            </a:pPr>
            <a:r>
              <a:rPr lang="en-CA" sz="2000" b="1" dirty="0">
                <a:effectLst/>
                <a:latin typeface="Arial" panose="020B0604020202020204" pitchFamily="34" charset="0"/>
                <a:ea typeface="Calibri" panose="020F0502020204030204" pitchFamily="34" charset="0"/>
                <a:cs typeface="Times New Roman" panose="02020603050405020304" pitchFamily="18" charset="0"/>
              </a:rPr>
              <a:t>Data Sources: </a:t>
            </a:r>
            <a:r>
              <a:rPr lang="en-CA" sz="2000" dirty="0">
                <a:effectLst/>
                <a:latin typeface="Arial" panose="020B0604020202020204" pitchFamily="34" charset="0"/>
                <a:ea typeface="Calibri" panose="020F0502020204030204" pitchFamily="34" charset="0"/>
                <a:cs typeface="Times New Roman" panose="02020603050405020304" pitchFamily="18" charset="0"/>
              </a:rPr>
              <a:t>The transcribed interviews of the past participants are the primary source of data.</a:t>
            </a:r>
            <a:r>
              <a:rPr lang="en-CA"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Both the inductive analysis (Roulston, 2014) of the interview data and the narratives have become rich data sources for this presentation. </a:t>
            </a:r>
            <a:endParaRPr lang="en-CA"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541767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98DDA986-B6EE-4642-AC60-0490373E69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80B62878-12EF-4E97-A284-47BAFC30DA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9" cy="685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6D79188D-1ED5-4705-B8C7-5D6FB7670A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514" y="685800"/>
            <a:ext cx="10800972"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C6BA1B5-94BC-7CE9-29B6-37BF9351F61B}"/>
              </a:ext>
            </a:extLst>
          </p:cNvPr>
          <p:cNvSpPr>
            <a:spLocks noGrp="1"/>
          </p:cNvSpPr>
          <p:nvPr>
            <p:ph type="title"/>
          </p:nvPr>
        </p:nvSpPr>
        <p:spPr>
          <a:xfrm>
            <a:off x="695514" y="0"/>
            <a:ext cx="10800972" cy="606606"/>
          </a:xfrm>
        </p:spPr>
        <p:txBody>
          <a:bodyPr anchor="b">
            <a:noAutofit/>
          </a:bodyPr>
          <a:lstStyle/>
          <a:p>
            <a:pPr algn="ctr"/>
            <a:r>
              <a:rPr lang="en-CA" sz="1400" b="1" dirty="0">
                <a:solidFill>
                  <a:schemeClr val="tx1">
                    <a:lumMod val="65000"/>
                    <a:lumOff val="35000"/>
                  </a:schemeClr>
                </a:solidFill>
                <a:effectLst/>
                <a:latin typeface="Arial" panose="020B0604020202020204" pitchFamily="34" charset="0"/>
                <a:ea typeface="Calibri" panose="020F0502020204030204" pitchFamily="34" charset="0"/>
                <a:cs typeface="Arial" panose="020B0604020202020204" pitchFamily="34" charset="0"/>
              </a:rPr>
              <a:t>Learning from the Long-Term Impact Evaluation of Winnipeg School Division’s Teacher Induction and Mentorship Program </a:t>
            </a:r>
            <a:br>
              <a:rPr lang="en-CA" sz="1400" b="1"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br>
            <a:r>
              <a:rPr lang="en-CA" sz="1400"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Successful Proposal to CASEA (Canadian Association for the Study of Educational Administration) 2023</a:t>
            </a:r>
            <a:endParaRPr lang="en-US" sz="1400"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BD96C7AB-CAE8-9A54-ADE1-A3BF948993E6}"/>
              </a:ext>
            </a:extLst>
          </p:cNvPr>
          <p:cNvSpPr>
            <a:spLocks noGrp="1"/>
          </p:cNvSpPr>
          <p:nvPr>
            <p:ph idx="1"/>
          </p:nvPr>
        </p:nvSpPr>
        <p:spPr>
          <a:xfrm>
            <a:off x="914399" y="842211"/>
            <a:ext cx="10371221" cy="5173578"/>
          </a:xfrm>
        </p:spPr>
        <p:txBody>
          <a:bodyPr anchor="ctr">
            <a:noAutofit/>
          </a:bodyPr>
          <a:lstStyle/>
          <a:p>
            <a:pPr marL="0" indent="0">
              <a:buNone/>
            </a:pPr>
            <a:r>
              <a:rPr lang="en-CA" sz="2000" b="1" dirty="0">
                <a:effectLst/>
                <a:latin typeface="Arial" panose="020B0604020202020204" pitchFamily="34" charset="0"/>
                <a:ea typeface="Calibri" panose="020F0502020204030204" pitchFamily="34" charset="0"/>
                <a:cs typeface="Times New Roman" panose="02020603050405020304" pitchFamily="18" charset="0"/>
              </a:rPr>
              <a:t>Results, conclusions and/or interpretations: </a:t>
            </a:r>
            <a:r>
              <a:rPr lang="en-CA" sz="2000" dirty="0">
                <a:effectLst/>
                <a:latin typeface="Arial" panose="020B0604020202020204" pitchFamily="34" charset="0"/>
                <a:ea typeface="Calibri" panose="020F0502020204030204" pitchFamily="34" charset="0"/>
                <a:cs typeface="Times New Roman" panose="02020603050405020304" pitchFamily="18" charset="0"/>
              </a:rPr>
              <a:t>In this presentation, we will focus on past participants’ perspectives of how participating and learning in the mentorship program contributed to their growth in educational leadership. Almost all the past participants identified how </a:t>
            </a:r>
            <a:r>
              <a:rPr lang="en-CA" sz="2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leadership dispositions and skills are enhanced when time and space are created for leaders to be in a relationship with one another in non-evaluative contexts, which was modeled and experienced within the PLLC mentorship program. They also discussed how practising with frameworks, processes, and structures within the PLLC program continue to help them in current roles as educational leaders to engage in meaningful conversations and build relationships with teachers and students. These frameworks and structures are made more powerful by developing nuanced approaches such as </a:t>
            </a:r>
            <a:r>
              <a:rPr lang="en-CA" sz="2000"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othermindedness</a:t>
            </a:r>
            <a:r>
              <a:rPr lang="en-CA" sz="2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and non-judgement.</a:t>
            </a:r>
            <a:r>
              <a:rPr lang="en-CA"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CA" sz="20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Potential leaders see the PLLC as way to enhance their leadership skills, which was often a motivating factor in deciding to become a mentor to early career teachers. In response to what they have learned from this phase of the long-term impact evaluation, the PLLC leadership team has concluded that they could take on a more formalized role in helping leaders at all levels access this learning. They also recognized that they would like to further explore how mentorship programs could become a powerful tool for navigating the complexities of socioeconomic and sociocultural challenges within and beyond school systems. </a:t>
            </a:r>
            <a:endParaRPr lang="en-CA"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624003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98DDA986-B6EE-4642-AC60-0490373E69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80B62878-12EF-4E97-A284-47BAFC30DA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9" cy="685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6D79188D-1ED5-4705-B8C7-5D6FB7670A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514" y="685800"/>
            <a:ext cx="10800972"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C6BA1B5-94BC-7CE9-29B6-37BF9351F61B}"/>
              </a:ext>
            </a:extLst>
          </p:cNvPr>
          <p:cNvSpPr>
            <a:spLocks noGrp="1"/>
          </p:cNvSpPr>
          <p:nvPr>
            <p:ph type="title"/>
          </p:nvPr>
        </p:nvSpPr>
        <p:spPr>
          <a:xfrm>
            <a:off x="695514" y="0"/>
            <a:ext cx="10800972" cy="606606"/>
          </a:xfrm>
        </p:spPr>
        <p:txBody>
          <a:bodyPr anchor="b">
            <a:noAutofit/>
          </a:bodyPr>
          <a:lstStyle/>
          <a:p>
            <a:pPr algn="ctr"/>
            <a:r>
              <a:rPr lang="en-CA" sz="1400" b="1" dirty="0">
                <a:solidFill>
                  <a:schemeClr val="tx1">
                    <a:lumMod val="65000"/>
                    <a:lumOff val="35000"/>
                  </a:schemeClr>
                </a:solidFill>
                <a:effectLst/>
                <a:latin typeface="Arial" panose="020B0604020202020204" pitchFamily="34" charset="0"/>
                <a:ea typeface="Calibri" panose="020F0502020204030204" pitchFamily="34" charset="0"/>
                <a:cs typeface="Arial" panose="020B0604020202020204" pitchFamily="34" charset="0"/>
              </a:rPr>
              <a:t>Learning from the Long-Term Impact Evaluation of Winnipeg School Division’s Teacher Induction and Mentorship Program </a:t>
            </a:r>
            <a:br>
              <a:rPr lang="en-CA" sz="1400" b="1"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br>
            <a:r>
              <a:rPr lang="en-CA" sz="1400" dirty="0">
                <a:solidFill>
                  <a:schemeClr val="tx1">
                    <a:lumMod val="65000"/>
                    <a:lumOff val="35000"/>
                  </a:schemeClr>
                </a:solidFill>
                <a:latin typeface="Arial" panose="020B0604020202020204" pitchFamily="34" charset="0"/>
                <a:ea typeface="Calibri" panose="020F0502020204030204" pitchFamily="34" charset="0"/>
                <a:cs typeface="Arial" panose="020B0604020202020204" pitchFamily="34" charset="0"/>
              </a:rPr>
              <a:t>Successful Proposal to CASEA (Canadian Association for the Study of Educational Administration) 2023</a:t>
            </a:r>
            <a:endParaRPr lang="en-US" sz="1400"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BD96C7AB-CAE8-9A54-ADE1-A3BF948993E6}"/>
              </a:ext>
            </a:extLst>
          </p:cNvPr>
          <p:cNvSpPr>
            <a:spLocks noGrp="1"/>
          </p:cNvSpPr>
          <p:nvPr>
            <p:ph idx="1"/>
          </p:nvPr>
        </p:nvSpPr>
        <p:spPr>
          <a:xfrm>
            <a:off x="914399" y="842211"/>
            <a:ext cx="10371221" cy="5173578"/>
          </a:xfrm>
        </p:spPr>
        <p:txBody>
          <a:bodyPr anchor="ctr">
            <a:noAutofit/>
          </a:bodyPr>
          <a:lstStyle/>
          <a:p>
            <a:pPr marL="0" indent="0">
              <a:buNone/>
            </a:pPr>
            <a:r>
              <a:rPr lang="en-CA" sz="2000" b="1" dirty="0">
                <a:effectLst/>
                <a:latin typeface="Arial" panose="020B0604020202020204" pitchFamily="34" charset="0"/>
                <a:ea typeface="Times New Roman" panose="02020603050405020304" pitchFamily="18" charset="0"/>
              </a:rPr>
              <a:t>Educational Importance: </a:t>
            </a:r>
            <a:r>
              <a:rPr lang="en-CA" sz="2000" dirty="0">
                <a:effectLst/>
                <a:latin typeface="Arial" panose="020B0604020202020204" pitchFamily="34" charset="0"/>
                <a:ea typeface="Times New Roman" panose="02020603050405020304" pitchFamily="18" charset="0"/>
              </a:rPr>
              <a:t>I</a:t>
            </a:r>
            <a:r>
              <a:rPr lang="en-CA" sz="2000" dirty="0">
                <a:solidFill>
                  <a:srgbClr val="000000"/>
                </a:solidFill>
                <a:effectLst/>
                <a:latin typeface="Calibri" panose="020F0502020204030204" pitchFamily="34" charset="0"/>
                <a:ea typeface="Times New Roman" panose="02020603050405020304" pitchFamily="18" charset="0"/>
              </a:rPr>
              <a:t>n</a:t>
            </a:r>
            <a:r>
              <a:rPr lang="en-CA" sz="2000" dirty="0">
                <a:solidFill>
                  <a:srgbClr val="000000"/>
                </a:solidFill>
                <a:effectLst/>
                <a:latin typeface="Arial" panose="020B0604020202020204" pitchFamily="34" charset="0"/>
                <a:ea typeface="Times New Roman" panose="02020603050405020304" pitchFamily="18" charset="0"/>
              </a:rPr>
              <a:t>tentional professional learning opportunities for mentors can lead to development of knowledge, skills, and dispositions that are long lasting and transferable to other personal and professional interactions. The experiences of early career mentees are enhanced when the mentor participates in professional development that is contextual, over time, inquiry driven, and in relationship with others. Exploring the experiences of past participants reveals that participation in a teacher mentorship program that is grounded in practices that are reflective, process-driven, and dialogic created spaces for educational leaders to add to their ongoing professional practices in ways that impacted them long after mentor training sessions.</a:t>
            </a:r>
            <a:endParaRPr lang="en-CA"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646892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1ACA2EA0-FFD3-42EC-9406-B595015ED9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a:extLst>
              <a:ext uri="{FF2B5EF4-FFF2-40B4-BE49-F238E27FC236}">
                <a16:creationId xmlns:a16="http://schemas.microsoft.com/office/drawing/2014/main" id="{D5288BCE-665C-472A-8C43-664BCFA31E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8762" y="1247775"/>
            <a:ext cx="9144000" cy="3007447"/>
          </a:xfrm>
          <a:prstGeom prst="rect">
            <a:avLst/>
          </a:prstGeom>
          <a:solidFill>
            <a:schemeClr val="bg1"/>
          </a:solidFill>
          <a:ln w="12700">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 name="Title 1">
            <a:extLst>
              <a:ext uri="{FF2B5EF4-FFF2-40B4-BE49-F238E27FC236}">
                <a16:creationId xmlns:a16="http://schemas.microsoft.com/office/drawing/2014/main" id="{D210E9BB-8821-DFA6-F0B6-DD14B2997BEC}"/>
              </a:ext>
            </a:extLst>
          </p:cNvPr>
          <p:cNvSpPr>
            <a:spLocks noGrp="1"/>
          </p:cNvSpPr>
          <p:nvPr>
            <p:ph type="title"/>
          </p:nvPr>
        </p:nvSpPr>
        <p:spPr>
          <a:xfrm>
            <a:off x="1804988" y="1442172"/>
            <a:ext cx="8582025" cy="2177328"/>
          </a:xfrm>
        </p:spPr>
        <p:txBody>
          <a:bodyPr vert="horz" lIns="91440" tIns="45720" rIns="91440" bIns="45720" rtlCol="0" anchor="ctr">
            <a:normAutofit/>
          </a:bodyPr>
          <a:lstStyle/>
          <a:p>
            <a:pPr algn="ctr"/>
            <a:r>
              <a:rPr lang="en-US" sz="6100" kern="1200" dirty="0">
                <a:solidFill>
                  <a:schemeClr val="tx1"/>
                </a:solidFill>
                <a:latin typeface="Arial" panose="020B0604020202020204" pitchFamily="34" charset="0"/>
                <a:cs typeface="Arial" panose="020B0604020202020204" pitchFamily="34" charset="0"/>
              </a:rPr>
              <a:t>This proposal ended up writing the presentation.</a:t>
            </a:r>
          </a:p>
        </p:txBody>
      </p:sp>
      <p:sp>
        <p:nvSpPr>
          <p:cNvPr id="11" name="Rectangle: Rounded Corners 10">
            <a:extLst>
              <a:ext uri="{FF2B5EF4-FFF2-40B4-BE49-F238E27FC236}">
                <a16:creationId xmlns:a16="http://schemas.microsoft.com/office/drawing/2014/main" id="{46C57131-53A7-4C1A-BEA8-25F06A06AD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87872" y="3912322"/>
            <a:ext cx="7225780" cy="685800"/>
          </a:xfrm>
          <a:prstGeom prst="roundRect">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825468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26844BF-DBEF-A308-D8C4-3831FCD3D10F}"/>
              </a:ext>
            </a:extLst>
          </p:cNvPr>
          <p:cNvSpPr>
            <a:spLocks noGrp="1"/>
          </p:cNvSpPr>
          <p:nvPr>
            <p:ph type="title"/>
          </p:nvPr>
        </p:nvSpPr>
        <p:spPr>
          <a:xfrm>
            <a:off x="686834" y="1153572"/>
            <a:ext cx="3200400" cy="4461163"/>
          </a:xfrm>
        </p:spPr>
        <p:txBody>
          <a:bodyPr>
            <a:normAutofit/>
          </a:bodyPr>
          <a:lstStyle/>
          <a:p>
            <a:r>
              <a:rPr lang="en-US" sz="4000" b="1" dirty="0">
                <a:solidFill>
                  <a:srgbClr val="FFFFFF"/>
                </a:solidFill>
                <a:latin typeface="Arial" panose="020B0604020202020204" pitchFamily="34" charset="0"/>
                <a:cs typeface="Arial" panose="020B0604020202020204" pitchFamily="34" charset="0"/>
              </a:rPr>
              <a:t>Tips For Your Submission </a:t>
            </a:r>
            <a:br>
              <a:rPr lang="en-US" dirty="0">
                <a:solidFill>
                  <a:srgbClr val="FFFFFF"/>
                </a:solidFill>
                <a:latin typeface="Arial" panose="020B0604020202020204" pitchFamily="34" charset="0"/>
                <a:cs typeface="Arial" panose="020B0604020202020204" pitchFamily="34" charset="0"/>
              </a:rPr>
            </a:br>
            <a:r>
              <a:rPr lang="en-US" sz="2000" dirty="0">
                <a:solidFill>
                  <a:srgbClr val="FFFFFF"/>
                </a:solidFill>
                <a:latin typeface="Arial" panose="020B0604020202020204" pitchFamily="34" charset="0"/>
                <a:cs typeface="Arial" panose="020B0604020202020204" pitchFamily="34" charset="0"/>
              </a:rPr>
              <a:t>(pp. 7-8)</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487A5F7F-B03E-56F7-9E49-FA6702515FA4}"/>
              </a:ext>
            </a:extLst>
          </p:cNvPr>
          <p:cNvSpPr>
            <a:spLocks noGrp="1"/>
          </p:cNvSpPr>
          <p:nvPr>
            <p:ph idx="1"/>
          </p:nvPr>
        </p:nvSpPr>
        <p:spPr>
          <a:xfrm>
            <a:off x="4447308" y="591344"/>
            <a:ext cx="6906491" cy="5585619"/>
          </a:xfrm>
        </p:spPr>
        <p:txBody>
          <a:bodyPr anchor="ctr">
            <a:normAutofit/>
          </a:bodyPr>
          <a:lstStyle/>
          <a:p>
            <a:r>
              <a:rPr lang="en-US" sz="1800" dirty="0">
                <a:latin typeface="Arial" panose="020B0604020202020204" pitchFamily="34" charset="0"/>
                <a:cs typeface="Arial" panose="020B0604020202020204" pitchFamily="34" charset="0"/>
              </a:rPr>
              <a:t>Start your draft in a Word document. Do not try to compose your proposal in the submission portal system. </a:t>
            </a:r>
          </a:p>
          <a:p>
            <a:r>
              <a:rPr lang="en-US" sz="1800" dirty="0">
                <a:latin typeface="Arial" panose="020B0604020202020204" pitchFamily="34" charset="0"/>
                <a:cs typeface="Arial" panose="020B0604020202020204" pitchFamily="34" charset="0"/>
              </a:rPr>
              <a:t>Plain language? What is that? Why?</a:t>
            </a:r>
          </a:p>
          <a:p>
            <a:r>
              <a:rPr lang="en-US" sz="1800" dirty="0">
                <a:latin typeface="Arial" panose="020B0604020202020204" pitchFamily="34" charset="0"/>
                <a:cs typeface="Arial" panose="020B0604020202020204" pitchFamily="34" charset="0"/>
              </a:rPr>
              <a:t>Let’s be real: Academic plain language</a:t>
            </a:r>
          </a:p>
          <a:p>
            <a:r>
              <a:rPr lang="en-US" sz="1800" dirty="0">
                <a:latin typeface="Arial" panose="020B0604020202020204" pitchFamily="34" charset="0"/>
                <a:cs typeface="Arial" panose="020B0604020202020204" pitchFamily="34" charset="0"/>
              </a:rPr>
              <a:t>“Mom” test (Dr. Lauren </a:t>
            </a:r>
            <a:r>
              <a:rPr lang="en-US" sz="1800" dirty="0" err="1">
                <a:latin typeface="Arial" panose="020B0604020202020204" pitchFamily="34" charset="0"/>
                <a:cs typeface="Arial" panose="020B0604020202020204" pitchFamily="34" charset="0"/>
              </a:rPr>
              <a:t>Goegan</a:t>
            </a:r>
            <a:r>
              <a:rPr lang="en-US" sz="1800" dirty="0">
                <a:latin typeface="Arial" panose="020B0604020202020204" pitchFamily="34" charset="0"/>
                <a:cs typeface="Arial" panose="020B0604020202020204" pitchFamily="34" charset="0"/>
              </a:rPr>
              <a:t>)</a:t>
            </a:r>
          </a:p>
          <a:p>
            <a:r>
              <a:rPr lang="en-US" sz="1800" dirty="0">
                <a:latin typeface="Arial" panose="020B0604020202020204" pitchFamily="34" charset="0"/>
                <a:cs typeface="Arial" panose="020B0604020202020204" pitchFamily="34" charset="0"/>
              </a:rPr>
              <a:t>It takes longer than you expect</a:t>
            </a:r>
          </a:p>
          <a:p>
            <a:r>
              <a:rPr lang="en-US" sz="1800" dirty="0">
                <a:latin typeface="Arial" panose="020B0604020202020204" pitchFamily="34" charset="0"/>
                <a:cs typeface="Arial" panose="020B0604020202020204" pitchFamily="34" charset="0"/>
              </a:rPr>
              <a:t>But proposals are a skill that you use over and over</a:t>
            </a:r>
          </a:p>
          <a:p>
            <a:r>
              <a:rPr lang="en-US" sz="1800" dirty="0">
                <a:latin typeface="Arial" panose="020B0604020202020204" pitchFamily="34" charset="0"/>
                <a:cs typeface="Arial" panose="020B0604020202020204" pitchFamily="34" charset="0"/>
              </a:rPr>
              <a:t>Use the Academic Learning Centre—e.g., CHARLOTTE MOORE</a:t>
            </a:r>
          </a:p>
          <a:p>
            <a:r>
              <a:rPr lang="en-US" sz="1800" dirty="0">
                <a:latin typeface="Arial" panose="020B0604020202020204" pitchFamily="34" charset="0"/>
                <a:cs typeface="Arial" panose="020B0604020202020204" pitchFamily="34" charset="0"/>
              </a:rPr>
              <a:t>Share with your advisors—it is honestly their job (but give them time to respond because they are working on their own deadlines.)</a:t>
            </a:r>
          </a:p>
          <a:p>
            <a:r>
              <a:rPr lang="en-US" sz="1800" dirty="0">
                <a:latin typeface="Arial" panose="020B0604020202020204" pitchFamily="34" charset="0"/>
                <a:cs typeface="Arial" panose="020B0604020202020204" pitchFamily="34" charset="0"/>
              </a:rPr>
              <a:t>Leave time to navigate their confusing and annoying submission system (p. 11)</a:t>
            </a:r>
          </a:p>
          <a:p>
            <a:r>
              <a:rPr lang="en-US" sz="1800" dirty="0">
                <a:latin typeface="Arial" panose="020B0604020202020204" pitchFamily="34" charset="0"/>
                <a:cs typeface="Arial" panose="020B0604020202020204" pitchFamily="34" charset="0"/>
              </a:rPr>
              <a:t>Plan to be done and submitted a few days before the actual deadline. (Tell yourself it is due Oct. 9, then feel super smug on the 11</a:t>
            </a:r>
            <a:r>
              <a:rPr lang="en-US" sz="1800" baseline="30000" dirty="0">
                <a:latin typeface="Arial" panose="020B0604020202020204" pitchFamily="34" charset="0"/>
                <a:cs typeface="Arial" panose="020B0604020202020204" pitchFamily="34" charset="0"/>
              </a:rPr>
              <a:t>th</a:t>
            </a:r>
            <a:r>
              <a:rPr lang="en-US" sz="18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0246694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69B6EDA-1CE7-9170-F4FF-0E5386AF8E53}"/>
              </a:ext>
            </a:extLst>
          </p:cNvPr>
          <p:cNvSpPr>
            <a:spLocks noGrp="1"/>
          </p:cNvSpPr>
          <p:nvPr>
            <p:ph type="title"/>
          </p:nvPr>
        </p:nvSpPr>
        <p:spPr>
          <a:xfrm>
            <a:off x="1171074" y="1396686"/>
            <a:ext cx="3240506" cy="4064628"/>
          </a:xfrm>
        </p:spPr>
        <p:txBody>
          <a:bodyPr>
            <a:normAutofit/>
          </a:bodyPr>
          <a:lstStyle/>
          <a:p>
            <a:r>
              <a:rPr lang="en-US" sz="3600" b="1" dirty="0">
                <a:solidFill>
                  <a:srgbClr val="FFFFFF"/>
                </a:solidFill>
                <a:latin typeface="Arial" panose="020B0604020202020204" pitchFamily="34" charset="0"/>
                <a:cs typeface="Arial" panose="020B0604020202020204" pitchFamily="34" charset="0"/>
              </a:rPr>
              <a:t>Fees and Graduate Conference Scholarships</a:t>
            </a:r>
          </a:p>
        </p:txBody>
      </p:sp>
      <p:sp>
        <p:nvSpPr>
          <p:cNvPr id="12"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aphicFrame>
        <p:nvGraphicFramePr>
          <p:cNvPr id="16" name="Content Placeholder 2">
            <a:extLst>
              <a:ext uri="{FF2B5EF4-FFF2-40B4-BE49-F238E27FC236}">
                <a16:creationId xmlns:a16="http://schemas.microsoft.com/office/drawing/2014/main" id="{B88B1728-9FEC-1A9C-2241-43C8ADD1B25E}"/>
              </a:ext>
            </a:extLst>
          </p:cNvPr>
          <p:cNvGraphicFramePr>
            <a:graphicFrameLocks noGrp="1"/>
          </p:cNvGraphicFramePr>
          <p:nvPr>
            <p:ph idx="1"/>
            <p:extLst>
              <p:ext uri="{D42A27DB-BD31-4B8C-83A1-F6EECF244321}">
                <p14:modId xmlns:p14="http://schemas.microsoft.com/office/powerpoint/2010/main" val="2891927076"/>
              </p:ext>
            </p:extLst>
          </p:nvPr>
        </p:nvGraphicFramePr>
        <p:xfrm>
          <a:off x="5370153" y="1526033"/>
          <a:ext cx="5536397" cy="39352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921644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D46A4D8-B07D-4D02-69CD-2DFC8593640A}"/>
              </a:ext>
            </a:extLst>
          </p:cNvPr>
          <p:cNvSpPr>
            <a:spLocks noGrp="1"/>
          </p:cNvSpPr>
          <p:nvPr>
            <p:ph type="title"/>
          </p:nvPr>
        </p:nvSpPr>
        <p:spPr>
          <a:xfrm>
            <a:off x="686834" y="1153572"/>
            <a:ext cx="3200400" cy="4461163"/>
          </a:xfrm>
        </p:spPr>
        <p:txBody>
          <a:bodyPr>
            <a:normAutofit/>
          </a:bodyPr>
          <a:lstStyle/>
          <a:p>
            <a:r>
              <a:rPr lang="en-US" sz="3700">
                <a:solidFill>
                  <a:srgbClr val="FFFFFF"/>
                </a:solidFill>
                <a:latin typeface="Arial" panose="020B0604020202020204" pitchFamily="34" charset="0"/>
                <a:cs typeface="Arial" panose="020B0604020202020204" pitchFamily="34" charset="0"/>
              </a:rPr>
              <a:t>Introductions: Who are you?</a:t>
            </a:r>
            <a:endParaRPr lang="en-US" sz="370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901CE65A-6457-6809-0023-32A8FCB3B766}"/>
              </a:ext>
            </a:extLst>
          </p:cNvPr>
          <p:cNvSpPr>
            <a:spLocks noGrp="1"/>
          </p:cNvSpPr>
          <p:nvPr>
            <p:ph idx="1"/>
          </p:nvPr>
        </p:nvSpPr>
        <p:spPr>
          <a:xfrm>
            <a:off x="4447308" y="591344"/>
            <a:ext cx="6906491" cy="5585619"/>
          </a:xfrm>
        </p:spPr>
        <p:txBody>
          <a:bodyPr anchor="ctr">
            <a:normAutofit/>
          </a:bodyPr>
          <a:lstStyle/>
          <a:p>
            <a:pPr marL="742950" indent="-742950">
              <a:buFont typeface="+mj-lt"/>
              <a:buAutoNum type="arabicPeriod"/>
            </a:pPr>
            <a:r>
              <a:rPr lang="en-US">
                <a:latin typeface="Arial" panose="020B0604020202020204" pitchFamily="34" charset="0"/>
                <a:cs typeface="Arial" panose="020B0604020202020204" pitchFamily="34" charset="0"/>
              </a:rPr>
              <a:t>Name</a:t>
            </a:r>
          </a:p>
          <a:p>
            <a:pPr marL="742950" indent="-742950">
              <a:buFont typeface="+mj-lt"/>
              <a:buAutoNum type="arabicPeriod"/>
            </a:pPr>
            <a:r>
              <a:rPr lang="en-US">
                <a:latin typeface="Arial" panose="020B0604020202020204" pitchFamily="34" charset="0"/>
                <a:cs typeface="Arial" panose="020B0604020202020204" pitchFamily="34" charset="0"/>
              </a:rPr>
              <a:t>Program/Year</a:t>
            </a:r>
          </a:p>
          <a:p>
            <a:pPr marL="742950" indent="-742950">
              <a:buFont typeface="+mj-lt"/>
              <a:buAutoNum type="arabicPeriod"/>
            </a:pPr>
            <a:r>
              <a:rPr lang="en-US">
                <a:latin typeface="Arial" panose="020B0604020202020204" pitchFamily="34" charset="0"/>
                <a:cs typeface="Arial" panose="020B0604020202020204" pitchFamily="34" charset="0"/>
              </a:rPr>
              <a:t>Three words to describe your research interests</a:t>
            </a:r>
          </a:p>
          <a:p>
            <a:endParaRPr lang="en-US" dirty="0"/>
          </a:p>
        </p:txBody>
      </p:sp>
    </p:spTree>
    <p:extLst>
      <p:ext uri="{BB962C8B-B14F-4D97-AF65-F5344CB8AC3E}">
        <p14:creationId xmlns:p14="http://schemas.microsoft.com/office/powerpoint/2010/main" val="14089454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59EF30C2-29AC-4A0D-BC0A-A679CF113E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3">
            <a:extLst>
              <a:ext uri="{FF2B5EF4-FFF2-40B4-BE49-F238E27FC236}">
                <a16:creationId xmlns:a16="http://schemas.microsoft.com/office/drawing/2014/main" id="{9C682A1A-5B2D-4111-BBD6-62016563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00500" y="1087403"/>
            <a:ext cx="8191500" cy="5770597"/>
          </a:xfrm>
          <a:custGeom>
            <a:avLst/>
            <a:gdLst>
              <a:gd name="connsiteX0" fmla="*/ 4929467 w 8191500"/>
              <a:gd name="connsiteY0" fmla="*/ 0 h 5770597"/>
              <a:gd name="connsiteX1" fmla="*/ 8065066 w 8191500"/>
              <a:gd name="connsiteY1" fmla="*/ 1118513 h 5770597"/>
              <a:gd name="connsiteX2" fmla="*/ 8191500 w 8191500"/>
              <a:gd name="connsiteY2" fmla="*/ 1227339 h 5770597"/>
              <a:gd name="connsiteX3" fmla="*/ 8191500 w 8191500"/>
              <a:gd name="connsiteY3" fmla="*/ 5770597 h 5770597"/>
              <a:gd name="connsiteX4" fmla="*/ 79523 w 8191500"/>
              <a:gd name="connsiteY4" fmla="*/ 5770597 h 5770597"/>
              <a:gd name="connsiteX5" fmla="*/ 56799 w 8191500"/>
              <a:gd name="connsiteY5" fmla="*/ 5644158 h 5770597"/>
              <a:gd name="connsiteX6" fmla="*/ 0 w 8191500"/>
              <a:gd name="connsiteY6" fmla="*/ 4898209 h 5770597"/>
              <a:gd name="connsiteX7" fmla="*/ 4929467 w 8191500"/>
              <a:gd name="connsiteY7" fmla="*/ 0 h 5770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191500" h="5770597">
                <a:moveTo>
                  <a:pt x="4929467" y="0"/>
                </a:moveTo>
                <a:cubicBezTo>
                  <a:pt x="6120547" y="0"/>
                  <a:pt x="7212963" y="419755"/>
                  <a:pt x="8065066" y="1118513"/>
                </a:cubicBezTo>
                <a:lnTo>
                  <a:pt x="8191500" y="1227339"/>
                </a:lnTo>
                <a:lnTo>
                  <a:pt x="8191500" y="5770597"/>
                </a:lnTo>
                <a:lnTo>
                  <a:pt x="79523" y="5770597"/>
                </a:lnTo>
                <a:lnTo>
                  <a:pt x="56799" y="5644158"/>
                </a:lnTo>
                <a:cubicBezTo>
                  <a:pt x="19398" y="5400934"/>
                  <a:pt x="0" y="5151822"/>
                  <a:pt x="0" y="4898209"/>
                </a:cubicBezTo>
                <a:cubicBezTo>
                  <a:pt x="0" y="2193003"/>
                  <a:pt x="2206998" y="0"/>
                  <a:pt x="4929467"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BB2C008-0B24-3B0A-B3AF-1E92079F235D}"/>
              </a:ext>
            </a:extLst>
          </p:cNvPr>
          <p:cNvSpPr>
            <a:spLocks noGrp="1"/>
          </p:cNvSpPr>
          <p:nvPr>
            <p:ph type="ctrTitle"/>
          </p:nvPr>
        </p:nvSpPr>
        <p:spPr>
          <a:xfrm>
            <a:off x="5093520" y="2744662"/>
            <a:ext cx="6589707" cy="2387600"/>
          </a:xfrm>
        </p:spPr>
        <p:txBody>
          <a:bodyPr>
            <a:normAutofit/>
          </a:bodyPr>
          <a:lstStyle/>
          <a:p>
            <a:pPr algn="r"/>
            <a:r>
              <a:rPr lang="en-US" dirty="0">
                <a:solidFill>
                  <a:srgbClr val="FFFFFF"/>
                </a:solidFill>
                <a:latin typeface="Arial" panose="020B0604020202020204" pitchFamily="34" charset="0"/>
                <a:cs typeface="Arial" panose="020B0604020202020204" pitchFamily="34" charset="0"/>
              </a:rPr>
              <a:t>Questions and Answers?</a:t>
            </a:r>
          </a:p>
        </p:txBody>
      </p:sp>
      <p:cxnSp>
        <p:nvCxnSpPr>
          <p:cNvPr id="11" name="Straight Connector 10">
            <a:extLst>
              <a:ext uri="{FF2B5EF4-FFF2-40B4-BE49-F238E27FC236}">
                <a16:creationId xmlns:a16="http://schemas.microsoft.com/office/drawing/2014/main" id="{266A0658-1CC4-4B0D-AAB7-A702286AFB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6241" y="183933"/>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13" name="Freeform: Shape 12">
            <a:extLst>
              <a:ext uri="{FF2B5EF4-FFF2-40B4-BE49-F238E27FC236}">
                <a16:creationId xmlns:a16="http://schemas.microsoft.com/office/drawing/2014/main" id="{A04F1504-431A-4D86-9091-AE7E4B3337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2348" y="1"/>
            <a:ext cx="2279742" cy="1267785"/>
          </a:xfrm>
          <a:custGeom>
            <a:avLst/>
            <a:gdLst>
              <a:gd name="connsiteX0" fmla="*/ 0 w 2279742"/>
              <a:gd name="connsiteY0" fmla="*/ 0 h 1267785"/>
              <a:gd name="connsiteX1" fmla="*/ 138700 w 2279742"/>
              <a:gd name="connsiteY1" fmla="*/ 0 h 1267785"/>
              <a:gd name="connsiteX2" fmla="*/ 138700 w 2279742"/>
              <a:gd name="connsiteY2" fmla="*/ 1078193 h 1267785"/>
              <a:gd name="connsiteX3" fmla="*/ 2002733 w 2279742"/>
              <a:gd name="connsiteY3" fmla="*/ 0 h 1267785"/>
              <a:gd name="connsiteX4" fmla="*/ 2279742 w 2279742"/>
              <a:gd name="connsiteY4" fmla="*/ 0 h 1267785"/>
              <a:gd name="connsiteX5" fmla="*/ 104026 w 2279742"/>
              <a:gd name="connsiteY5" fmla="*/ 1258503 h 1267785"/>
              <a:gd name="connsiteX6" fmla="*/ 69351 w 2279742"/>
              <a:gd name="connsiteY6" fmla="*/ 1267785 h 1267785"/>
              <a:gd name="connsiteX7" fmla="*/ 0 w 2279742"/>
              <a:gd name="connsiteY7" fmla="*/ 1198436 h 1267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79742" h="1267785">
                <a:moveTo>
                  <a:pt x="0" y="0"/>
                </a:moveTo>
                <a:lnTo>
                  <a:pt x="138700" y="0"/>
                </a:lnTo>
                <a:lnTo>
                  <a:pt x="138700" y="1078193"/>
                </a:lnTo>
                <a:lnTo>
                  <a:pt x="2002733" y="0"/>
                </a:lnTo>
                <a:lnTo>
                  <a:pt x="2279742" y="0"/>
                </a:lnTo>
                <a:lnTo>
                  <a:pt x="104026" y="1258503"/>
                </a:lnTo>
                <a:cubicBezTo>
                  <a:pt x="93484" y="1264595"/>
                  <a:pt x="81523" y="1267796"/>
                  <a:pt x="69351" y="1267785"/>
                </a:cubicBezTo>
                <a:cubicBezTo>
                  <a:pt x="31049" y="1267785"/>
                  <a:pt x="0" y="1236737"/>
                  <a:pt x="0" y="1198436"/>
                </a:cubicBezTo>
                <a:close/>
              </a:path>
            </a:pathLst>
          </a:custGeom>
          <a:solidFill>
            <a:schemeClr val="accent6"/>
          </a:solidFill>
          <a:ln w="9525" cap="flat">
            <a:noFill/>
            <a:prstDash val="solid"/>
            <a:miter/>
          </a:ln>
        </p:spPr>
        <p:txBody>
          <a:bodyPr rtlCol="0" anchor="ctr"/>
          <a:lstStyle/>
          <a:p>
            <a:endParaRPr lang="en-US" dirty="0"/>
          </a:p>
        </p:txBody>
      </p:sp>
      <p:sp>
        <p:nvSpPr>
          <p:cNvPr id="15" name="Freeform: Shape 14">
            <a:extLst>
              <a:ext uri="{FF2B5EF4-FFF2-40B4-BE49-F238E27FC236}">
                <a16:creationId xmlns:a16="http://schemas.microsoft.com/office/drawing/2014/main" id="{EA804283-B929-4503-802F-4585376E2B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Oval 16">
            <a:extLst>
              <a:ext uri="{FF2B5EF4-FFF2-40B4-BE49-F238E27FC236}">
                <a16:creationId xmlns:a16="http://schemas.microsoft.com/office/drawing/2014/main" id="{AD3811F5-514E-49A4-B382-673ED228A4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69044" y="514898"/>
            <a:ext cx="2393351" cy="2328423"/>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9" name="Freeform: Shape 18">
            <a:extLst>
              <a:ext uri="{FF2B5EF4-FFF2-40B4-BE49-F238E27FC236}">
                <a16:creationId xmlns:a16="http://schemas.microsoft.com/office/drawing/2014/main" id="{067AD921-1CEE-4C1B-9AA3-C66D908DDD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49740"/>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1" name="Arc 20">
            <a:extLst>
              <a:ext uri="{FF2B5EF4-FFF2-40B4-BE49-F238E27FC236}">
                <a16:creationId xmlns:a16="http://schemas.microsoft.com/office/drawing/2014/main" id="{C36A08F5-3B56-47C5-A371-9187BE56E1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39683" y="4203427"/>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Tree>
    <p:extLst>
      <p:ext uri="{BB962C8B-B14F-4D97-AF65-F5344CB8AC3E}">
        <p14:creationId xmlns:p14="http://schemas.microsoft.com/office/powerpoint/2010/main" val="22853974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D278ADA9-6383-4BDD-80D2-8899A40268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484B7147-B0F6-40ED-B5A2-FF72BC8198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Rectangle 10">
            <a:extLst>
              <a:ext uri="{FF2B5EF4-FFF2-40B4-BE49-F238E27FC236}">
                <a16:creationId xmlns:a16="http://schemas.microsoft.com/office/drawing/2014/main" id="{B36D2DE0-0628-4A9A-A59D-7BA8B5EB3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48E405C9-94BE-41DA-928C-DEC9A8550E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15929" y="148929"/>
            <a:ext cx="6560142" cy="656014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a:extLst>
              <a:ext uri="{FF2B5EF4-FFF2-40B4-BE49-F238E27FC236}">
                <a16:creationId xmlns:a16="http://schemas.microsoft.com/office/drawing/2014/main" id="{A0C6D442-9D4C-E59E-4AA1-6C2C7ACEB6FF}"/>
              </a:ext>
            </a:extLst>
          </p:cNvPr>
          <p:cNvSpPr>
            <a:spLocks noGrp="1"/>
          </p:cNvSpPr>
          <p:nvPr>
            <p:ph type="title"/>
          </p:nvPr>
        </p:nvSpPr>
        <p:spPr>
          <a:xfrm>
            <a:off x="3315031" y="2157543"/>
            <a:ext cx="5561938" cy="2513516"/>
          </a:xfrm>
        </p:spPr>
        <p:txBody>
          <a:bodyPr vert="horz" lIns="91440" tIns="45720" rIns="91440" bIns="45720" rtlCol="0" anchor="b">
            <a:normAutofit/>
          </a:bodyPr>
          <a:lstStyle/>
          <a:p>
            <a:pPr algn="ctr"/>
            <a:r>
              <a:rPr lang="en-US" sz="5600" kern="1200" dirty="0">
                <a:solidFill>
                  <a:schemeClr val="tx1"/>
                </a:solidFill>
                <a:latin typeface="Arial" panose="020B0604020202020204" pitchFamily="34" charset="0"/>
                <a:cs typeface="Arial" panose="020B0604020202020204" pitchFamily="34" charset="0"/>
              </a:rPr>
              <a:t>Why is learning </a:t>
            </a:r>
            <a:r>
              <a:rPr lang="en-US" sz="5600" dirty="0">
                <a:latin typeface="Arial" panose="020B0604020202020204" pitchFamily="34" charset="0"/>
                <a:cs typeface="Arial" panose="020B0604020202020204" pitchFamily="34" charset="0"/>
              </a:rPr>
              <a:t>p</a:t>
            </a:r>
            <a:r>
              <a:rPr lang="en-US" sz="5600" kern="1200" dirty="0">
                <a:solidFill>
                  <a:schemeClr val="tx1"/>
                </a:solidFill>
                <a:latin typeface="Arial" panose="020B0604020202020204" pitchFamily="34" charset="0"/>
                <a:cs typeface="Arial" panose="020B0604020202020204" pitchFamily="34" charset="0"/>
              </a:rPr>
              <a:t>roposal </a:t>
            </a:r>
            <a:r>
              <a:rPr lang="en-US" sz="5600" dirty="0">
                <a:latin typeface="Arial" panose="020B0604020202020204" pitchFamily="34" charset="0"/>
                <a:cs typeface="Arial" panose="020B0604020202020204" pitchFamily="34" charset="0"/>
              </a:rPr>
              <a:t>w</a:t>
            </a:r>
            <a:r>
              <a:rPr lang="en-US" sz="5600" kern="1200" dirty="0">
                <a:solidFill>
                  <a:schemeClr val="tx1"/>
                </a:solidFill>
                <a:latin typeface="Arial" panose="020B0604020202020204" pitchFamily="34" charset="0"/>
                <a:cs typeface="Arial" panose="020B0604020202020204" pitchFamily="34" charset="0"/>
              </a:rPr>
              <a:t>riting </a:t>
            </a:r>
            <a:r>
              <a:rPr lang="en-US" sz="5600" dirty="0">
                <a:latin typeface="Arial" panose="020B0604020202020204" pitchFamily="34" charset="0"/>
                <a:cs typeface="Arial" panose="020B0604020202020204" pitchFamily="34" charset="0"/>
              </a:rPr>
              <a:t>i</a:t>
            </a:r>
            <a:r>
              <a:rPr lang="en-US" sz="5600" kern="1200" dirty="0">
                <a:solidFill>
                  <a:schemeClr val="tx1"/>
                </a:solidFill>
                <a:latin typeface="Arial" panose="020B0604020202020204" pitchFamily="34" charset="0"/>
                <a:cs typeface="Arial" panose="020B0604020202020204" pitchFamily="34" charset="0"/>
              </a:rPr>
              <a:t>mportant?</a:t>
            </a:r>
          </a:p>
        </p:txBody>
      </p:sp>
      <p:sp>
        <p:nvSpPr>
          <p:cNvPr id="15" name="Arc 14">
            <a:extLst>
              <a:ext uri="{FF2B5EF4-FFF2-40B4-BE49-F238E27FC236}">
                <a16:creationId xmlns:a16="http://schemas.microsoft.com/office/drawing/2014/main" id="{D2091A72-D5BB-42AC-8FD3-F7747D9086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9222429" flipV="1">
            <a:off x="2494119" y="6170"/>
            <a:ext cx="6816262" cy="6816262"/>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7" name="Oval 16">
            <a:extLst>
              <a:ext uri="{FF2B5EF4-FFF2-40B4-BE49-F238E27FC236}">
                <a16:creationId xmlns:a16="http://schemas.microsoft.com/office/drawing/2014/main" id="{6ED12BFC-A737-46AF-8411-481112D54B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00995" y="5310973"/>
            <a:ext cx="705948" cy="68679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28717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37">
            <a:extLst>
              <a:ext uri="{FF2B5EF4-FFF2-40B4-BE49-F238E27FC236}">
                <a16:creationId xmlns:a16="http://schemas.microsoft.com/office/drawing/2014/main" id="{1CD81A2A-6ED4-4EF4-A14C-912D31E148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2FD8CA48-4E7C-FB17-A66C-71DDB278DA7C}"/>
              </a:ext>
            </a:extLst>
          </p:cNvPr>
          <p:cNvSpPr>
            <a:spLocks noGrp="1"/>
          </p:cNvSpPr>
          <p:nvPr>
            <p:ph type="title"/>
          </p:nvPr>
        </p:nvSpPr>
        <p:spPr>
          <a:xfrm>
            <a:off x="838200" y="365125"/>
            <a:ext cx="5393361" cy="1325563"/>
          </a:xfrm>
        </p:spPr>
        <p:txBody>
          <a:bodyPr>
            <a:normAutofit/>
          </a:bodyPr>
          <a:lstStyle/>
          <a:p>
            <a:r>
              <a:rPr lang="en-US" sz="3200" b="1" dirty="0">
                <a:latin typeface="Arial" panose="020B0604020202020204" pitchFamily="34" charset="0"/>
                <a:cs typeface="Arial" panose="020B0604020202020204" pitchFamily="34" charset="0"/>
              </a:rPr>
              <a:t>CSSE Call for Proposals: </a:t>
            </a:r>
            <a:br>
              <a:rPr lang="en-US" sz="28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The Gigantic Document Before You</a:t>
            </a:r>
            <a:endParaRPr lang="en-US" sz="2800" dirty="0">
              <a:latin typeface="Arial" panose="020B0604020202020204" pitchFamily="34" charset="0"/>
              <a:cs typeface="Arial" panose="020B0604020202020204" pitchFamily="34" charset="0"/>
            </a:endParaRPr>
          </a:p>
        </p:txBody>
      </p:sp>
      <p:sp>
        <p:nvSpPr>
          <p:cNvPr id="40" name="Freeform: Shape 39">
            <a:extLst>
              <a:ext uri="{FF2B5EF4-FFF2-40B4-BE49-F238E27FC236}">
                <a16:creationId xmlns:a16="http://schemas.microsoft.com/office/drawing/2014/main" id="{1661932C-CA15-4E17-B115-FAE7CBEE47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198657" y="1"/>
            <a:ext cx="1155142" cy="625027"/>
          </a:xfrm>
          <a:custGeom>
            <a:avLst/>
            <a:gdLst>
              <a:gd name="connsiteX0" fmla="*/ 4784 w 1155142"/>
              <a:gd name="connsiteY0" fmla="*/ 0 h 625027"/>
              <a:gd name="connsiteX1" fmla="*/ 1150358 w 1155142"/>
              <a:gd name="connsiteY1" fmla="*/ 0 h 625027"/>
              <a:gd name="connsiteX2" fmla="*/ 1155142 w 1155142"/>
              <a:gd name="connsiteY2" fmla="*/ 47456 h 625027"/>
              <a:gd name="connsiteX3" fmla="*/ 577571 w 1155142"/>
              <a:gd name="connsiteY3" fmla="*/ 625027 h 625027"/>
              <a:gd name="connsiteX4" fmla="*/ 0 w 1155142"/>
              <a:gd name="connsiteY4" fmla="*/ 47456 h 6250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625027">
                <a:moveTo>
                  <a:pt x="4784" y="0"/>
                </a:moveTo>
                <a:lnTo>
                  <a:pt x="1150358" y="0"/>
                </a:lnTo>
                <a:lnTo>
                  <a:pt x="1155142" y="47456"/>
                </a:lnTo>
                <a:cubicBezTo>
                  <a:pt x="1155142" y="366440"/>
                  <a:pt x="896555" y="625027"/>
                  <a:pt x="577571" y="625027"/>
                </a:cubicBezTo>
                <a:cubicBezTo>
                  <a:pt x="258587" y="625027"/>
                  <a:pt x="0" y="366440"/>
                  <a:pt x="0" y="47456"/>
                </a:cubicBezTo>
                <a:close/>
              </a:path>
            </a:pathLst>
          </a:custGeom>
          <a:solidFill>
            <a:schemeClr val="accent5">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077354CE-0484-7743-4F00-218393AF3003}"/>
              </a:ext>
            </a:extLst>
          </p:cNvPr>
          <p:cNvSpPr>
            <a:spLocks noGrp="1"/>
          </p:cNvSpPr>
          <p:nvPr>
            <p:ph idx="1"/>
          </p:nvPr>
        </p:nvSpPr>
        <p:spPr>
          <a:xfrm>
            <a:off x="838200" y="1825625"/>
            <a:ext cx="5393361" cy="4351338"/>
          </a:xfrm>
        </p:spPr>
        <p:txBody>
          <a:bodyPr>
            <a:normAutofit/>
          </a:bodyPr>
          <a:lstStyle/>
          <a:p>
            <a:r>
              <a:rPr lang="en-US" sz="2000" b="1" dirty="0">
                <a:latin typeface="Arial" panose="020B0604020202020204" pitchFamily="34" charset="0"/>
                <a:cs typeface="Arial" panose="020B0604020202020204" pitchFamily="34" charset="0"/>
              </a:rPr>
              <a:t>Canadian Society for the Study of Education </a:t>
            </a:r>
            <a:r>
              <a:rPr lang="en-US" sz="2000" dirty="0">
                <a:latin typeface="Arial" panose="020B0604020202020204" pitchFamily="34" charset="0"/>
                <a:cs typeface="Arial" panose="020B0604020202020204" pitchFamily="34" charset="0"/>
              </a:rPr>
              <a:t>(Probably the biggest academic Education conference in Canada)</a:t>
            </a:r>
          </a:p>
          <a:p>
            <a:r>
              <a:rPr lang="en-US" sz="2000" b="1" dirty="0">
                <a:latin typeface="Arial" panose="020B0604020202020204" pitchFamily="34" charset="0"/>
                <a:cs typeface="Arial" panose="020B0604020202020204" pitchFamily="34" charset="0"/>
              </a:rPr>
              <a:t>This year it will be held at Université McGill University, Montreal, QC</a:t>
            </a:r>
          </a:p>
          <a:p>
            <a:r>
              <a:rPr lang="en-US" sz="2000" b="1" dirty="0">
                <a:latin typeface="Arial" panose="020B0604020202020204" pitchFamily="34" charset="0"/>
                <a:cs typeface="Arial" panose="020B0604020202020204" pitchFamily="34" charset="0"/>
              </a:rPr>
              <a:t>June 15 – 20, 2024 </a:t>
            </a:r>
            <a:r>
              <a:rPr lang="en-US" sz="2000" dirty="0">
                <a:latin typeface="Arial" panose="020B0604020202020204" pitchFamily="34" charset="0"/>
                <a:cs typeface="Arial" panose="020B0604020202020204" pitchFamily="34" charset="0"/>
              </a:rPr>
              <a:t>(Later than usual this year, usually last week of May/beginning week of June)</a:t>
            </a:r>
          </a:p>
          <a:p>
            <a:r>
              <a:rPr lang="en-US" sz="2000" b="1" dirty="0">
                <a:latin typeface="Arial" panose="020B0604020202020204" pitchFamily="34" charset="0"/>
                <a:cs typeface="Arial" panose="020B0604020202020204" pitchFamily="34" charset="0"/>
              </a:rPr>
              <a:t>Conference Proposal due: Wednesday, October 11 at 23:59 Eastern time</a:t>
            </a:r>
          </a:p>
          <a:p>
            <a:r>
              <a:rPr lang="en-US" sz="2000" dirty="0">
                <a:latin typeface="Arial" panose="020B0604020202020204" pitchFamily="34" charset="0"/>
                <a:cs typeface="Arial" panose="020B0604020202020204" pitchFamily="34" charset="0"/>
              </a:rPr>
              <a:t>Other important dates listed on p. 4</a:t>
            </a:r>
          </a:p>
        </p:txBody>
      </p:sp>
      <p:sp>
        <p:nvSpPr>
          <p:cNvPr id="42" name="Oval 41">
            <a:extLst>
              <a:ext uri="{FF2B5EF4-FFF2-40B4-BE49-F238E27FC236}">
                <a16:creationId xmlns:a16="http://schemas.microsoft.com/office/drawing/2014/main" id="{8590ADD5-9383-4D3D-9047-3DA2593CCB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8185" y="3423959"/>
            <a:ext cx="540822" cy="540822"/>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qr code on a white background&#10;&#10;Description automatically generated">
            <a:extLst>
              <a:ext uri="{FF2B5EF4-FFF2-40B4-BE49-F238E27FC236}">
                <a16:creationId xmlns:a16="http://schemas.microsoft.com/office/drawing/2014/main" id="{E4B85283-AFBC-E8B6-B063-5360E77A369C}"/>
              </a:ext>
            </a:extLst>
          </p:cNvPr>
          <p:cNvPicPr>
            <a:picLocks noChangeAspect="1"/>
          </p:cNvPicPr>
          <p:nvPr/>
        </p:nvPicPr>
        <p:blipFill>
          <a:blip r:embed="rId2"/>
          <a:stretch>
            <a:fillRect/>
          </a:stretch>
        </p:blipFill>
        <p:spPr>
          <a:xfrm>
            <a:off x="7887184" y="1204596"/>
            <a:ext cx="3781051" cy="3804829"/>
          </a:xfrm>
          <a:custGeom>
            <a:avLst/>
            <a:gdLst/>
            <a:ahLst/>
            <a:cxnLst/>
            <a:rect l="l" t="t" r="r" b="b"/>
            <a:pathLst>
              <a:path w="4114800" h="5712488">
                <a:moveTo>
                  <a:pt x="133155" y="0"/>
                </a:moveTo>
                <a:lnTo>
                  <a:pt x="3981645" y="0"/>
                </a:lnTo>
                <a:cubicBezTo>
                  <a:pt x="4055184" y="0"/>
                  <a:pt x="4114800" y="59616"/>
                  <a:pt x="4114800" y="133155"/>
                </a:cubicBezTo>
                <a:lnTo>
                  <a:pt x="4114800" y="5579333"/>
                </a:lnTo>
                <a:cubicBezTo>
                  <a:pt x="4114800" y="5652872"/>
                  <a:pt x="4055184" y="5712488"/>
                  <a:pt x="3981645" y="5712488"/>
                </a:cubicBezTo>
                <a:lnTo>
                  <a:pt x="133155" y="5712488"/>
                </a:lnTo>
                <a:cubicBezTo>
                  <a:pt x="59616" y="5712488"/>
                  <a:pt x="0" y="5652872"/>
                  <a:pt x="0" y="5579333"/>
                </a:cubicBezTo>
                <a:lnTo>
                  <a:pt x="0" y="133155"/>
                </a:lnTo>
                <a:cubicBezTo>
                  <a:pt x="0" y="59616"/>
                  <a:pt x="59616" y="0"/>
                  <a:pt x="133155" y="0"/>
                </a:cubicBezTo>
                <a:close/>
              </a:path>
            </a:pathLst>
          </a:custGeom>
        </p:spPr>
      </p:pic>
      <p:sp>
        <p:nvSpPr>
          <p:cNvPr id="44" name="Freeform: Shape 43">
            <a:extLst>
              <a:ext uri="{FF2B5EF4-FFF2-40B4-BE49-F238E27FC236}">
                <a16:creationId xmlns:a16="http://schemas.microsoft.com/office/drawing/2014/main" id="{DABE3E45-88CF-45D8-8D40-C773324D93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49602" y="1"/>
            <a:ext cx="2066948" cy="1621879"/>
          </a:xfrm>
          <a:custGeom>
            <a:avLst/>
            <a:gdLst>
              <a:gd name="connsiteX0" fmla="*/ 0 w 2066948"/>
              <a:gd name="connsiteY0" fmla="*/ 0 h 1621879"/>
              <a:gd name="connsiteX1" fmla="*/ 123825 w 2066948"/>
              <a:gd name="connsiteY1" fmla="*/ 0 h 1621879"/>
              <a:gd name="connsiteX2" fmla="*/ 123825 w 2066948"/>
              <a:gd name="connsiteY2" fmla="*/ 1452620 h 1621879"/>
              <a:gd name="connsiteX3" fmla="*/ 1881378 w 2066948"/>
              <a:gd name="connsiteY3" fmla="*/ 436017 h 1621879"/>
              <a:gd name="connsiteX4" fmla="*/ 1127572 w 2066948"/>
              <a:gd name="connsiteY4" fmla="*/ 0 h 1621879"/>
              <a:gd name="connsiteX5" fmla="*/ 1374887 w 2066948"/>
              <a:gd name="connsiteY5" fmla="*/ 0 h 1621879"/>
              <a:gd name="connsiteX6" fmla="*/ 2035969 w 2066948"/>
              <a:gd name="connsiteY6" fmla="*/ 382391 h 1621879"/>
              <a:gd name="connsiteX7" fmla="*/ 2058648 w 2066948"/>
              <a:gd name="connsiteY7" fmla="*/ 466963 h 1621879"/>
              <a:gd name="connsiteX8" fmla="*/ 2035969 w 2066948"/>
              <a:gd name="connsiteY8" fmla="*/ 489642 h 1621879"/>
              <a:gd name="connsiteX9" fmla="*/ 92869 w 2066948"/>
              <a:gd name="connsiteY9" fmla="*/ 1613592 h 1621879"/>
              <a:gd name="connsiteX10" fmla="*/ 61913 w 2066948"/>
              <a:gd name="connsiteY10" fmla="*/ 1621879 h 1621879"/>
              <a:gd name="connsiteX11" fmla="*/ 0 w 2066948"/>
              <a:gd name="connsiteY11" fmla="*/ 1559967 h 1621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66948" h="1621879">
                <a:moveTo>
                  <a:pt x="0" y="0"/>
                </a:moveTo>
                <a:lnTo>
                  <a:pt x="123825" y="0"/>
                </a:lnTo>
                <a:lnTo>
                  <a:pt x="123825" y="1452620"/>
                </a:lnTo>
                <a:lnTo>
                  <a:pt x="1881378" y="436017"/>
                </a:lnTo>
                <a:lnTo>
                  <a:pt x="1127572" y="0"/>
                </a:lnTo>
                <a:lnTo>
                  <a:pt x="1374887" y="0"/>
                </a:lnTo>
                <a:lnTo>
                  <a:pt x="2035969" y="382391"/>
                </a:lnTo>
                <a:cubicBezTo>
                  <a:pt x="2065582" y="399479"/>
                  <a:pt x="2075745" y="437340"/>
                  <a:pt x="2058648" y="466963"/>
                </a:cubicBezTo>
                <a:cubicBezTo>
                  <a:pt x="2053219" y="476384"/>
                  <a:pt x="2045389" y="484204"/>
                  <a:pt x="2035969" y="489642"/>
                </a:cubicBezTo>
                <a:lnTo>
                  <a:pt x="92869" y="1613592"/>
                </a:lnTo>
                <a:cubicBezTo>
                  <a:pt x="83458" y="1619031"/>
                  <a:pt x="72780" y="1621889"/>
                  <a:pt x="61913" y="1621879"/>
                </a:cubicBezTo>
                <a:cubicBezTo>
                  <a:pt x="27719" y="1621879"/>
                  <a:pt x="0" y="1594161"/>
                  <a:pt x="0" y="1559967"/>
                </a:cubicBezTo>
                <a:close/>
              </a:path>
            </a:pathLst>
          </a:custGeom>
          <a:solidFill>
            <a:schemeClr val="accent6"/>
          </a:solidFill>
          <a:ln w="9525" cap="flat">
            <a:noFill/>
            <a:prstDash val="solid"/>
            <a:miter/>
          </a:ln>
        </p:spPr>
        <p:txBody>
          <a:bodyPr rtlCol="0" anchor="ctr"/>
          <a:lstStyle/>
          <a:p>
            <a:endParaRPr lang="en-US"/>
          </a:p>
        </p:txBody>
      </p:sp>
      <p:cxnSp>
        <p:nvCxnSpPr>
          <p:cNvPr id="46" name="Straight Connector 45">
            <a:extLst>
              <a:ext uri="{FF2B5EF4-FFF2-40B4-BE49-F238E27FC236}">
                <a16:creationId xmlns:a16="http://schemas.microsoft.com/office/drawing/2014/main" id="{49CD1692-827B-4C8D-B4A1-134FD04CF4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138745" y="1027906"/>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48" name="Freeform: Shape 47">
            <a:extLst>
              <a:ext uri="{FF2B5EF4-FFF2-40B4-BE49-F238E27FC236}">
                <a16:creationId xmlns:a16="http://schemas.microsoft.com/office/drawing/2014/main" id="{B91ECDA9-56DC-4270-8F33-01C5637B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463438">
            <a:off x="7456580" y="5166682"/>
            <a:ext cx="1835725" cy="2024785"/>
          </a:xfrm>
          <a:custGeom>
            <a:avLst/>
            <a:gdLst>
              <a:gd name="connsiteX0" fmla="*/ 1801138 w 1835725"/>
              <a:gd name="connsiteY0" fmla="*/ 1622662 h 2024785"/>
              <a:gd name="connsiteX1" fmla="*/ 1835717 w 1835725"/>
              <a:gd name="connsiteY1" fmla="*/ 1680254 h 2024785"/>
              <a:gd name="connsiteX2" fmla="*/ 1812568 w 1835725"/>
              <a:gd name="connsiteY2" fmla="*/ 1877193 h 2024785"/>
              <a:gd name="connsiteX3" fmla="*/ 1776210 w 1835725"/>
              <a:gd name="connsiteY3" fmla="*/ 2024785 h 2024785"/>
              <a:gd name="connsiteX4" fmla="*/ 1655772 w 1835725"/>
              <a:gd name="connsiteY4" fmla="*/ 1983449 h 2024785"/>
              <a:gd name="connsiteX5" fmla="*/ 1687591 w 1835725"/>
              <a:gd name="connsiteY5" fmla="*/ 1854495 h 2024785"/>
              <a:gd name="connsiteX6" fmla="*/ 1708939 w 1835725"/>
              <a:gd name="connsiteY6" fmla="*/ 1673301 h 2024785"/>
              <a:gd name="connsiteX7" fmla="*/ 1778129 w 1835725"/>
              <a:gd name="connsiteY7" fmla="*/ 1615979 h 2024785"/>
              <a:gd name="connsiteX8" fmla="*/ 1801138 w 1835725"/>
              <a:gd name="connsiteY8" fmla="*/ 1622662 h 2024785"/>
              <a:gd name="connsiteX9" fmla="*/ 1585229 w 1835725"/>
              <a:gd name="connsiteY9" fmla="*/ 764759 h 2024785"/>
              <a:gd name="connsiteX10" fmla="*/ 1623024 w 1835725"/>
              <a:gd name="connsiteY10" fmla="*/ 792810 h 2024785"/>
              <a:gd name="connsiteX11" fmla="*/ 1777614 w 1835725"/>
              <a:gd name="connsiteY11" fmla="*/ 1157141 h 2024785"/>
              <a:gd name="connsiteX12" fmla="*/ 1733799 w 1835725"/>
              <a:gd name="connsiteY12" fmla="*/ 1235532 h 2024785"/>
              <a:gd name="connsiteX13" fmla="*/ 1716464 w 1835725"/>
              <a:gd name="connsiteY13" fmla="*/ 1237722 h 2024785"/>
              <a:gd name="connsiteX14" fmla="*/ 1716464 w 1835725"/>
              <a:gd name="connsiteY14" fmla="*/ 1237913 h 2024785"/>
              <a:gd name="connsiteX15" fmla="*/ 1655409 w 1835725"/>
              <a:gd name="connsiteY15" fmla="*/ 1191717 h 2024785"/>
              <a:gd name="connsiteX16" fmla="*/ 1513200 w 1835725"/>
              <a:gd name="connsiteY16" fmla="*/ 856627 h 2024785"/>
              <a:gd name="connsiteX17" fmla="*/ 1538499 w 1835725"/>
              <a:gd name="connsiteY17" fmla="*/ 770415 h 2024785"/>
              <a:gd name="connsiteX18" fmla="*/ 1585229 w 1835725"/>
              <a:gd name="connsiteY18" fmla="*/ 764759 h 2024785"/>
              <a:gd name="connsiteX19" fmla="*/ 477919 w 1835725"/>
              <a:gd name="connsiteY19" fmla="*/ 21437 h 2024785"/>
              <a:gd name="connsiteX20" fmla="*/ 509236 w 1835725"/>
              <a:gd name="connsiteY20" fmla="*/ 84182 h 2024785"/>
              <a:gd name="connsiteX21" fmla="*/ 445829 w 1835725"/>
              <a:gd name="connsiteY21" fmla="*/ 139871 h 2024785"/>
              <a:gd name="connsiteX22" fmla="*/ 437447 w 1835725"/>
              <a:gd name="connsiteY22" fmla="*/ 139395 h 2024785"/>
              <a:gd name="connsiteX23" fmla="*/ 73211 w 1835725"/>
              <a:gd name="connsiteY23" fmla="*/ 137204 h 2024785"/>
              <a:gd name="connsiteX24" fmla="*/ 749 w 1835725"/>
              <a:gd name="connsiteY24" fmla="*/ 84082 h 2024785"/>
              <a:gd name="connsiteX25" fmla="*/ 53871 w 1835725"/>
              <a:gd name="connsiteY25" fmla="*/ 11621 h 2024785"/>
              <a:gd name="connsiteX26" fmla="*/ 58352 w 1835725"/>
              <a:gd name="connsiteY26" fmla="*/ 11093 h 2024785"/>
              <a:gd name="connsiteX27" fmla="*/ 454020 w 1835725"/>
              <a:gd name="connsiteY27" fmla="*/ 13474 h 2024785"/>
              <a:gd name="connsiteX28" fmla="*/ 477919 w 1835725"/>
              <a:gd name="connsiteY28" fmla="*/ 21437 h 2024785"/>
              <a:gd name="connsiteX29" fmla="*/ 957797 w 1835725"/>
              <a:gd name="connsiteY29" fmla="*/ 167970 h 2024785"/>
              <a:gd name="connsiteX30" fmla="*/ 1286982 w 1835725"/>
              <a:gd name="connsiteY30" fmla="*/ 387616 h 2024785"/>
              <a:gd name="connsiteX31" fmla="*/ 1293725 w 1835725"/>
              <a:gd name="connsiteY31" fmla="*/ 477075 h 2024785"/>
              <a:gd name="connsiteX32" fmla="*/ 1245453 w 1835725"/>
              <a:gd name="connsiteY32" fmla="*/ 499154 h 2024785"/>
              <a:gd name="connsiteX33" fmla="*/ 1245167 w 1835725"/>
              <a:gd name="connsiteY33" fmla="*/ 499154 h 2024785"/>
              <a:gd name="connsiteX34" fmla="*/ 1203638 w 1835725"/>
              <a:gd name="connsiteY34" fmla="*/ 484104 h 2024785"/>
              <a:gd name="connsiteX35" fmla="*/ 900647 w 1835725"/>
              <a:gd name="connsiteY35" fmla="*/ 281508 h 2024785"/>
              <a:gd name="connsiteX36" fmla="*/ 872454 w 1835725"/>
              <a:gd name="connsiteY36" fmla="*/ 196164 h 2024785"/>
              <a:gd name="connsiteX37" fmla="*/ 957797 w 1835725"/>
              <a:gd name="connsiteY37" fmla="*/ 167970 h 2024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835725" h="2024785">
                <a:moveTo>
                  <a:pt x="1801138" y="1622662"/>
                </a:moveTo>
                <a:cubicBezTo>
                  <a:pt x="1822105" y="1633400"/>
                  <a:pt x="1836117" y="1655372"/>
                  <a:pt x="1835717" y="1680254"/>
                </a:cubicBezTo>
                <a:cubicBezTo>
                  <a:pt x="1832093" y="1746382"/>
                  <a:pt x="1824354" y="1812154"/>
                  <a:pt x="1812568" y="1877193"/>
                </a:cubicBezTo>
                <a:lnTo>
                  <a:pt x="1776210" y="2024785"/>
                </a:lnTo>
                <a:lnTo>
                  <a:pt x="1655772" y="1983449"/>
                </a:lnTo>
                <a:lnTo>
                  <a:pt x="1687591" y="1854495"/>
                </a:lnTo>
                <a:cubicBezTo>
                  <a:pt x="1698455" y="1794657"/>
                  <a:pt x="1705590" y="1734142"/>
                  <a:pt x="1708939" y="1673301"/>
                </a:cubicBezTo>
                <a:cubicBezTo>
                  <a:pt x="1712216" y="1638363"/>
                  <a:pt x="1743190" y="1612703"/>
                  <a:pt x="1778129" y="1615979"/>
                </a:cubicBezTo>
                <a:cubicBezTo>
                  <a:pt x="1786387" y="1616753"/>
                  <a:pt x="1794149" y="1619084"/>
                  <a:pt x="1801138" y="1622662"/>
                </a:cubicBezTo>
                <a:close/>
                <a:moveTo>
                  <a:pt x="1585229" y="764759"/>
                </a:moveTo>
                <a:cubicBezTo>
                  <a:pt x="1600438" y="768789"/>
                  <a:pt x="1614156" y="778436"/>
                  <a:pt x="1623024" y="792810"/>
                </a:cubicBezTo>
                <a:cubicBezTo>
                  <a:pt x="1689575" y="907319"/>
                  <a:pt x="1741505" y="1029715"/>
                  <a:pt x="1777614" y="1157141"/>
                </a:cubicBezTo>
                <a:cubicBezTo>
                  <a:pt x="1787149" y="1190888"/>
                  <a:pt x="1767537" y="1225969"/>
                  <a:pt x="1733799" y="1235532"/>
                </a:cubicBezTo>
                <a:cubicBezTo>
                  <a:pt x="1728151" y="1237046"/>
                  <a:pt x="1722312" y="1237780"/>
                  <a:pt x="1716464" y="1237722"/>
                </a:cubicBezTo>
                <a:lnTo>
                  <a:pt x="1716464" y="1237913"/>
                </a:lnTo>
                <a:cubicBezTo>
                  <a:pt x="1688070" y="1237913"/>
                  <a:pt x="1663124" y="1219044"/>
                  <a:pt x="1655409" y="1191717"/>
                </a:cubicBezTo>
                <a:cubicBezTo>
                  <a:pt x="1622214" y="1074512"/>
                  <a:pt x="1574437" y="961936"/>
                  <a:pt x="1513200" y="856627"/>
                </a:cubicBezTo>
                <a:cubicBezTo>
                  <a:pt x="1496379" y="825834"/>
                  <a:pt x="1507704" y="787236"/>
                  <a:pt x="1538499" y="770415"/>
                </a:cubicBezTo>
                <a:cubicBezTo>
                  <a:pt x="1553325" y="762319"/>
                  <a:pt x="1570022" y="760730"/>
                  <a:pt x="1585229" y="764759"/>
                </a:cubicBezTo>
                <a:close/>
                <a:moveTo>
                  <a:pt x="477919" y="21437"/>
                </a:moveTo>
                <a:cubicBezTo>
                  <a:pt x="499341" y="33775"/>
                  <a:pt x="512445" y="58102"/>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89834" y="-4456"/>
                  <a:pt x="322735" y="-3656"/>
                  <a:pt x="454020" y="13474"/>
                </a:cubicBezTo>
                <a:cubicBezTo>
                  <a:pt x="462713" y="14543"/>
                  <a:pt x="470778" y="17324"/>
                  <a:pt x="477919" y="21437"/>
                </a:cubicBezTo>
                <a:close/>
                <a:moveTo>
                  <a:pt x="957797" y="167970"/>
                </a:move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8235" y="164811"/>
                  <a:pt x="926445" y="152188"/>
                  <a:pt x="957797" y="167970"/>
                </a:cubicBezTo>
                <a:close/>
              </a:path>
            </a:pathLst>
          </a:custGeom>
          <a:solidFill>
            <a:schemeClr val="accent4"/>
          </a:solidFill>
          <a:ln w="9525" cap="flat">
            <a:noFill/>
            <a:prstDash val="solid"/>
            <a:miter/>
          </a:ln>
        </p:spPr>
        <p:txBody>
          <a:bodyPr rtlCol="0" anchor="ctr"/>
          <a:lstStyle/>
          <a:p>
            <a:endParaRPr lang="en-US"/>
          </a:p>
        </p:txBody>
      </p:sp>
      <p:sp>
        <p:nvSpPr>
          <p:cNvPr id="50" name="Freeform: Shape 49">
            <a:extLst>
              <a:ext uri="{FF2B5EF4-FFF2-40B4-BE49-F238E27FC236}">
                <a16:creationId xmlns:a16="http://schemas.microsoft.com/office/drawing/2014/main" id="{75F47824-961D-465D-84F9-EAE11BC617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9527" y="6033795"/>
            <a:ext cx="1991064" cy="824205"/>
          </a:xfrm>
          <a:custGeom>
            <a:avLst/>
            <a:gdLst>
              <a:gd name="connsiteX0" fmla="*/ 995532 w 1991064"/>
              <a:gd name="connsiteY0" fmla="*/ 0 h 824205"/>
              <a:gd name="connsiteX1" fmla="*/ 1984823 w 1991064"/>
              <a:gd name="connsiteY1" fmla="*/ 784423 h 824205"/>
              <a:gd name="connsiteX2" fmla="*/ 1991064 w 1991064"/>
              <a:gd name="connsiteY2" fmla="*/ 824205 h 824205"/>
              <a:gd name="connsiteX3" fmla="*/ 0 w 1991064"/>
              <a:gd name="connsiteY3" fmla="*/ 824205 h 824205"/>
              <a:gd name="connsiteX4" fmla="*/ 6241 w 1991064"/>
              <a:gd name="connsiteY4" fmla="*/ 784423 h 824205"/>
              <a:gd name="connsiteX5" fmla="*/ 995532 w 1991064"/>
              <a:gd name="connsiteY5" fmla="*/ 0 h 824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91064" h="824205">
                <a:moveTo>
                  <a:pt x="995532" y="0"/>
                </a:moveTo>
                <a:cubicBezTo>
                  <a:pt x="1483521" y="0"/>
                  <a:pt x="1890663" y="336754"/>
                  <a:pt x="1984823" y="784423"/>
                </a:cubicBezTo>
                <a:lnTo>
                  <a:pt x="1991064" y="824205"/>
                </a:lnTo>
                <a:lnTo>
                  <a:pt x="0" y="824205"/>
                </a:lnTo>
                <a:lnTo>
                  <a:pt x="6241" y="784423"/>
                </a:lnTo>
                <a:cubicBezTo>
                  <a:pt x="100402" y="336754"/>
                  <a:pt x="507544" y="0"/>
                  <a:pt x="995532"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2" name="Freeform: Shape 51">
            <a:extLst>
              <a:ext uri="{FF2B5EF4-FFF2-40B4-BE49-F238E27FC236}">
                <a16:creationId xmlns:a16="http://schemas.microsoft.com/office/drawing/2014/main" id="{FEC9DA3E-C1D7-472D-B7C0-F71AE41FBA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51696" y="5519196"/>
            <a:ext cx="1340305" cy="1338805"/>
          </a:xfrm>
          <a:custGeom>
            <a:avLst/>
            <a:gdLst>
              <a:gd name="connsiteX0" fmla="*/ 61913 w 1340305"/>
              <a:gd name="connsiteY0" fmla="*/ 0 h 1338805"/>
              <a:gd name="connsiteX1" fmla="*/ 1340305 w 1340305"/>
              <a:gd name="connsiteY1" fmla="*/ 0 h 1338805"/>
              <a:gd name="connsiteX2" fmla="*/ 1340305 w 1340305"/>
              <a:gd name="connsiteY2" fmla="*/ 123825 h 1338805"/>
              <a:gd name="connsiteX3" fmla="*/ 123825 w 1340305"/>
              <a:gd name="connsiteY3" fmla="*/ 123825 h 1338805"/>
              <a:gd name="connsiteX4" fmla="*/ 123825 w 1340305"/>
              <a:gd name="connsiteY4" fmla="*/ 1338805 h 1338805"/>
              <a:gd name="connsiteX5" fmla="*/ 0 w 1340305"/>
              <a:gd name="connsiteY5" fmla="*/ 1338805 h 1338805"/>
              <a:gd name="connsiteX6" fmla="*/ 0 w 1340305"/>
              <a:gd name="connsiteY6" fmla="*/ 61913 h 1338805"/>
              <a:gd name="connsiteX7" fmla="*/ 61913 w 1340305"/>
              <a:gd name="connsiteY7" fmla="*/ 0 h 1338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40305" h="1338805">
                <a:moveTo>
                  <a:pt x="61913" y="0"/>
                </a:moveTo>
                <a:lnTo>
                  <a:pt x="1340305" y="0"/>
                </a:lnTo>
                <a:lnTo>
                  <a:pt x="1340305" y="123825"/>
                </a:lnTo>
                <a:lnTo>
                  <a:pt x="123825" y="123825"/>
                </a:lnTo>
                <a:lnTo>
                  <a:pt x="123825" y="1338805"/>
                </a:lnTo>
                <a:lnTo>
                  <a:pt x="0" y="1338805"/>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Tree>
    <p:extLst>
      <p:ext uri="{BB962C8B-B14F-4D97-AF65-F5344CB8AC3E}">
        <p14:creationId xmlns:p14="http://schemas.microsoft.com/office/powerpoint/2010/main" val="15086355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389575E1-3389-451A-A5F7-27854C25C5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A53CCC5C-D88E-40FB-B30B-23DCDBD0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60835C3-66AA-6B4F-8828-D923BEE43240}"/>
              </a:ext>
            </a:extLst>
          </p:cNvPr>
          <p:cNvSpPr>
            <a:spLocks noGrp="1"/>
          </p:cNvSpPr>
          <p:nvPr>
            <p:ph type="title"/>
          </p:nvPr>
        </p:nvSpPr>
        <p:spPr>
          <a:xfrm>
            <a:off x="686834" y="591344"/>
            <a:ext cx="3200400" cy="5585619"/>
          </a:xfrm>
        </p:spPr>
        <p:txBody>
          <a:bodyPr>
            <a:normAutofit/>
          </a:bodyPr>
          <a:lstStyle/>
          <a:p>
            <a:r>
              <a:rPr lang="en-US" sz="3600" b="1" dirty="0">
                <a:solidFill>
                  <a:srgbClr val="FFFFFF"/>
                </a:solidFill>
                <a:latin typeface="Arial" panose="020B0604020202020204" pitchFamily="34" charset="0"/>
                <a:cs typeface="Arial" panose="020B0604020202020204" pitchFamily="34" charset="0"/>
              </a:rPr>
              <a:t>Introduction to CSSE and Constituent Groups</a:t>
            </a:r>
            <a:br>
              <a:rPr lang="en-US" dirty="0">
                <a:solidFill>
                  <a:srgbClr val="FFFFFF"/>
                </a:solidFill>
                <a:latin typeface="Arial" panose="020B0604020202020204" pitchFamily="34" charset="0"/>
                <a:cs typeface="Arial" panose="020B0604020202020204" pitchFamily="34" charset="0"/>
              </a:rPr>
            </a:br>
            <a:r>
              <a:rPr lang="en-US" sz="2000" dirty="0">
                <a:solidFill>
                  <a:srgbClr val="FFFFFF"/>
                </a:solidFill>
                <a:latin typeface="Arial" panose="020B0604020202020204" pitchFamily="34" charset="0"/>
                <a:cs typeface="Arial" panose="020B0604020202020204" pitchFamily="34" charset="0"/>
              </a:rPr>
              <a:t>(pp. 21-26)</a:t>
            </a:r>
          </a:p>
        </p:txBody>
      </p:sp>
      <p:sp>
        <p:nvSpPr>
          <p:cNvPr id="21" name="Arc 20">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126A444C-13DC-CDE5-7D5D-335810D2B141}"/>
              </a:ext>
            </a:extLst>
          </p:cNvPr>
          <p:cNvSpPr>
            <a:spLocks noGrp="1"/>
          </p:cNvSpPr>
          <p:nvPr>
            <p:ph idx="1"/>
          </p:nvPr>
        </p:nvSpPr>
        <p:spPr>
          <a:xfrm>
            <a:off x="4447308" y="591344"/>
            <a:ext cx="6906491" cy="5585619"/>
          </a:xfrm>
        </p:spPr>
        <p:txBody>
          <a:bodyPr anchor="ctr">
            <a:normAutofit/>
          </a:bodyPr>
          <a:lstStyle/>
          <a:p>
            <a:r>
              <a:rPr lang="en-US" dirty="0">
                <a:latin typeface="Arial" panose="020B0604020202020204" pitchFamily="34" charset="0"/>
                <a:cs typeface="Arial" panose="020B0604020202020204" pitchFamily="34" charset="0"/>
              </a:rPr>
              <a:t>Associations and SIGs</a:t>
            </a:r>
          </a:p>
          <a:p>
            <a:r>
              <a:rPr lang="en-US" dirty="0">
                <a:latin typeface="Arial" panose="020B0604020202020204" pitchFamily="34" charset="0"/>
                <a:cs typeface="Arial" panose="020B0604020202020204" pitchFamily="34" charset="0"/>
              </a:rPr>
              <a:t>Pay for membership for each association/SIG you are applying to </a:t>
            </a:r>
            <a:br>
              <a:rPr lang="en-US"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(Fees are discussed on pp. 16-17)</a:t>
            </a:r>
          </a:p>
          <a:p>
            <a:r>
              <a:rPr lang="en-US" dirty="0">
                <a:latin typeface="Arial" panose="020B0604020202020204" pitchFamily="34" charset="0"/>
                <a:cs typeface="Arial" panose="020B0604020202020204" pitchFamily="34" charset="0"/>
              </a:rPr>
              <a:t>Not sure about where your research fits? Talk to your advisor BEFORE you begin your submission. </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554230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837543A-6020-4505-A233-C9DB4BF740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FC944C5-032B-F270-9EDD-1AC65B8BCD7A}"/>
              </a:ext>
            </a:extLst>
          </p:cNvPr>
          <p:cNvSpPr>
            <a:spLocks noGrp="1"/>
          </p:cNvSpPr>
          <p:nvPr>
            <p:ph type="title"/>
          </p:nvPr>
        </p:nvSpPr>
        <p:spPr>
          <a:xfrm>
            <a:off x="838200" y="365125"/>
            <a:ext cx="5558489" cy="1325563"/>
          </a:xfrm>
        </p:spPr>
        <p:txBody>
          <a:bodyPr>
            <a:normAutofit fontScale="90000"/>
          </a:bodyPr>
          <a:lstStyle/>
          <a:p>
            <a:r>
              <a:rPr lang="en-US" sz="3100" b="1" dirty="0">
                <a:latin typeface="Arial" panose="020B0604020202020204" pitchFamily="34" charset="0"/>
                <a:cs typeface="Arial" panose="020B0604020202020204" pitchFamily="34" charset="0"/>
              </a:rPr>
              <a:t>Education Graduate Students’ Research Symposium</a:t>
            </a:r>
          </a:p>
        </p:txBody>
      </p:sp>
      <p:sp>
        <p:nvSpPr>
          <p:cNvPr id="10" name="Freeform: Shape 9">
            <a:extLst>
              <a:ext uri="{FF2B5EF4-FFF2-40B4-BE49-F238E27FC236}">
                <a16:creationId xmlns:a16="http://schemas.microsoft.com/office/drawing/2014/main" id="{35B16301-FB18-48BA-A6DD-C37CAF6F9A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CF39E8E6-62F1-2A8B-3D70-D45444CFF1EE}"/>
              </a:ext>
            </a:extLst>
          </p:cNvPr>
          <p:cNvSpPr>
            <a:spLocks noGrp="1"/>
          </p:cNvSpPr>
          <p:nvPr>
            <p:ph idx="1"/>
          </p:nvPr>
        </p:nvSpPr>
        <p:spPr>
          <a:xfrm>
            <a:off x="838200" y="1825625"/>
            <a:ext cx="5558489" cy="4351338"/>
          </a:xfrm>
        </p:spPr>
        <p:txBody>
          <a:bodyPr>
            <a:normAutofit/>
          </a:bodyPr>
          <a:lstStyle/>
          <a:p>
            <a:r>
              <a:rPr lang="en-US" sz="2600" dirty="0">
                <a:latin typeface="Arial" panose="020B0604020202020204" pitchFamily="34" charset="0"/>
                <a:cs typeface="Arial" panose="020B0604020202020204" pitchFamily="34" charset="0"/>
              </a:rPr>
              <a:t>Hosted by your Education Graduate Students’ Association (EdGSA)</a:t>
            </a:r>
          </a:p>
          <a:p>
            <a:r>
              <a:rPr lang="en-US" sz="2600" dirty="0">
                <a:latin typeface="Arial" panose="020B0604020202020204" pitchFamily="34" charset="0"/>
                <a:cs typeface="Arial" panose="020B0604020202020204" pitchFamily="34" charset="0"/>
              </a:rPr>
              <a:t>Held at the University of Manitoba</a:t>
            </a:r>
          </a:p>
          <a:p>
            <a:r>
              <a:rPr lang="en-US" sz="2600" dirty="0">
                <a:latin typeface="Arial" panose="020B0604020202020204" pitchFamily="34" charset="0"/>
                <a:cs typeface="Arial" panose="020B0604020202020204" pitchFamily="34" charset="0"/>
              </a:rPr>
              <a:t>First week of May (historically early March)</a:t>
            </a:r>
          </a:p>
          <a:p>
            <a:r>
              <a:rPr lang="en-US" sz="2600" dirty="0">
                <a:latin typeface="Arial" panose="020B0604020202020204" pitchFamily="34" charset="0"/>
                <a:cs typeface="Arial" panose="020B0604020202020204" pitchFamily="34" charset="0"/>
              </a:rPr>
              <a:t>Conference Proposal due: December &amp; February</a:t>
            </a:r>
          </a:p>
          <a:p>
            <a:r>
              <a:rPr lang="en-US" sz="2600" dirty="0">
                <a:latin typeface="Arial" panose="020B0604020202020204" pitchFamily="34" charset="0"/>
                <a:cs typeface="Arial" panose="020B0604020202020204" pitchFamily="34" charset="0"/>
              </a:rPr>
              <a:t>LOW STAKES</a:t>
            </a:r>
          </a:p>
        </p:txBody>
      </p:sp>
      <p:sp>
        <p:nvSpPr>
          <p:cNvPr id="12" name="Oval 11">
            <a:extLst>
              <a:ext uri="{FF2B5EF4-FFF2-40B4-BE49-F238E27FC236}">
                <a16:creationId xmlns:a16="http://schemas.microsoft.com/office/drawing/2014/main" id="{C3C0D90E-074A-4F52-9B11-B52BEF4BCB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2624479"/>
            <a:ext cx="812427" cy="812427"/>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Block Arc 13">
            <a:extLst>
              <a:ext uri="{FF2B5EF4-FFF2-40B4-BE49-F238E27FC236}">
                <a16:creationId xmlns:a16="http://schemas.microsoft.com/office/drawing/2014/main" id="{CABBD4C1-E6F8-46F6-8152-A8A97490B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912417" y="1218531"/>
            <a:ext cx="2387600" cy="2387600"/>
          </a:xfrm>
          <a:prstGeom prst="blockArc">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Freeform: Shape 15">
            <a:extLst>
              <a:ext uri="{FF2B5EF4-FFF2-40B4-BE49-F238E27FC236}">
                <a16:creationId xmlns:a16="http://schemas.microsoft.com/office/drawing/2014/main" id="{83BA5EF5-1FE9-4BF9-83BB-269BCDDF61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0"/>
            <a:ext cx="2315251" cy="1550992"/>
          </a:xfrm>
          <a:custGeom>
            <a:avLst/>
            <a:gdLst>
              <a:gd name="connsiteX0" fmla="*/ 0 w 2315251"/>
              <a:gd name="connsiteY0" fmla="*/ 0 h 1550992"/>
              <a:gd name="connsiteX1" fmla="*/ 138700 w 2315251"/>
              <a:gd name="connsiteY1" fmla="*/ 0 h 1550992"/>
              <a:gd name="connsiteX2" fmla="*/ 138700 w 2315251"/>
              <a:gd name="connsiteY2" fmla="*/ 1361400 h 1550992"/>
              <a:gd name="connsiteX3" fmla="*/ 2107387 w 2315251"/>
              <a:gd name="connsiteY3" fmla="*/ 222673 h 1550992"/>
              <a:gd name="connsiteX4" fmla="*/ 1722420 w 2315251"/>
              <a:gd name="connsiteY4" fmla="*/ 0 h 1550992"/>
              <a:gd name="connsiteX5" fmla="*/ 1999436 w 2315251"/>
              <a:gd name="connsiteY5" fmla="*/ 0 h 1550992"/>
              <a:gd name="connsiteX6" fmla="*/ 2280549 w 2315251"/>
              <a:gd name="connsiteY6" fmla="*/ 162605 h 1550992"/>
              <a:gd name="connsiteX7" fmla="*/ 2305953 w 2315251"/>
              <a:gd name="connsiteY7" fmla="*/ 257336 h 1550992"/>
              <a:gd name="connsiteX8" fmla="*/ 2280549 w 2315251"/>
              <a:gd name="connsiteY8" fmla="*/ 282740 h 1550992"/>
              <a:gd name="connsiteX9" fmla="*/ 104026 w 2315251"/>
              <a:gd name="connsiteY9" fmla="*/ 1541710 h 1550992"/>
              <a:gd name="connsiteX10" fmla="*/ 69351 w 2315251"/>
              <a:gd name="connsiteY10" fmla="*/ 1550992 h 1550992"/>
              <a:gd name="connsiteX11" fmla="*/ 0 w 2315251"/>
              <a:gd name="connsiteY11" fmla="*/ 1481643 h 15509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315251" h="1550992">
                <a:moveTo>
                  <a:pt x="0" y="0"/>
                </a:moveTo>
                <a:lnTo>
                  <a:pt x="138700" y="0"/>
                </a:lnTo>
                <a:lnTo>
                  <a:pt x="138700" y="1361400"/>
                </a:lnTo>
                <a:lnTo>
                  <a:pt x="2107387" y="222673"/>
                </a:lnTo>
                <a:lnTo>
                  <a:pt x="1722420" y="0"/>
                </a:lnTo>
                <a:lnTo>
                  <a:pt x="1999436" y="0"/>
                </a:lnTo>
                <a:lnTo>
                  <a:pt x="2280549" y="162605"/>
                </a:lnTo>
                <a:cubicBezTo>
                  <a:pt x="2313720" y="181745"/>
                  <a:pt x="2325104" y="224155"/>
                  <a:pt x="2305953" y="257336"/>
                </a:cubicBezTo>
                <a:cubicBezTo>
                  <a:pt x="2299872" y="267889"/>
                  <a:pt x="2291101" y="276648"/>
                  <a:pt x="2280549" y="282740"/>
                </a:cubicBezTo>
                <a:lnTo>
                  <a:pt x="104026" y="1541710"/>
                </a:lnTo>
                <a:cubicBezTo>
                  <a:pt x="93484" y="1547802"/>
                  <a:pt x="81523" y="1551003"/>
                  <a:pt x="69351" y="1550992"/>
                </a:cubicBezTo>
                <a:cubicBezTo>
                  <a:pt x="31049" y="1550992"/>
                  <a:pt x="0" y="1519944"/>
                  <a:pt x="0" y="1481643"/>
                </a:cubicBezTo>
                <a:close/>
              </a:path>
            </a:pathLst>
          </a:custGeom>
          <a:solidFill>
            <a:schemeClr val="accent6"/>
          </a:solidFill>
          <a:ln w="9525" cap="flat">
            <a:noFill/>
            <a:prstDash val="solid"/>
            <a:miter/>
          </a:ln>
        </p:spPr>
        <p:txBody>
          <a:bodyPr rtlCol="0" anchor="ctr"/>
          <a:lstStyle/>
          <a:p>
            <a:endParaRPr lang="en-US" dirty="0"/>
          </a:p>
        </p:txBody>
      </p:sp>
      <p:cxnSp>
        <p:nvCxnSpPr>
          <p:cNvPr id="18" name="Straight Connector 17">
            <a:extLst>
              <a:ext uri="{FF2B5EF4-FFF2-40B4-BE49-F238E27FC236}">
                <a16:creationId xmlns:a16="http://schemas.microsoft.com/office/drawing/2014/main" id="{4B3BCACB-5880-460B-9606-8C433A9AF99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724638" y="1331572"/>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0" name="Freeform: Shape 19">
            <a:extLst>
              <a:ext uri="{FF2B5EF4-FFF2-40B4-BE49-F238E27FC236}">
                <a16:creationId xmlns:a16="http://schemas.microsoft.com/office/drawing/2014/main" id="{88853921-7BC9-4BDE-ACAB-133C683C82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05550" y="4112081"/>
            <a:ext cx="1186451" cy="1771650"/>
          </a:xfrm>
          <a:custGeom>
            <a:avLst/>
            <a:gdLst>
              <a:gd name="connsiteX0" fmla="*/ 61913 w 1186451"/>
              <a:gd name="connsiteY0" fmla="*/ 0 h 1771650"/>
              <a:gd name="connsiteX1" fmla="*/ 1186451 w 1186451"/>
              <a:gd name="connsiteY1" fmla="*/ 0 h 1771650"/>
              <a:gd name="connsiteX2" fmla="*/ 1186451 w 1186451"/>
              <a:gd name="connsiteY2" fmla="*/ 123825 h 1771650"/>
              <a:gd name="connsiteX3" fmla="*/ 123825 w 1186451"/>
              <a:gd name="connsiteY3" fmla="*/ 123825 h 1771650"/>
              <a:gd name="connsiteX4" fmla="*/ 123825 w 1186451"/>
              <a:gd name="connsiteY4" fmla="*/ 1647825 h 1771650"/>
              <a:gd name="connsiteX5" fmla="*/ 1186451 w 1186451"/>
              <a:gd name="connsiteY5" fmla="*/ 1647825 h 1771650"/>
              <a:gd name="connsiteX6" fmla="*/ 1186451 w 1186451"/>
              <a:gd name="connsiteY6" fmla="*/ 1771650 h 1771650"/>
              <a:gd name="connsiteX7" fmla="*/ 61913 w 1186451"/>
              <a:gd name="connsiteY7" fmla="*/ 1771650 h 1771650"/>
              <a:gd name="connsiteX8" fmla="*/ 0 w 1186451"/>
              <a:gd name="connsiteY8" fmla="*/ 1709738 h 1771650"/>
              <a:gd name="connsiteX9" fmla="*/ 0 w 1186451"/>
              <a:gd name="connsiteY9" fmla="*/ 61913 h 1771650"/>
              <a:gd name="connsiteX10" fmla="*/ 61913 w 1186451"/>
              <a:gd name="connsiteY10" fmla="*/ 0 h 177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86451" h="1771650">
                <a:moveTo>
                  <a:pt x="61913" y="0"/>
                </a:moveTo>
                <a:lnTo>
                  <a:pt x="1186451" y="0"/>
                </a:lnTo>
                <a:lnTo>
                  <a:pt x="1186451" y="123825"/>
                </a:lnTo>
                <a:lnTo>
                  <a:pt x="123825" y="123825"/>
                </a:lnTo>
                <a:lnTo>
                  <a:pt x="123825" y="1647825"/>
                </a:lnTo>
                <a:lnTo>
                  <a:pt x="1186451" y="1647825"/>
                </a:lnTo>
                <a:lnTo>
                  <a:pt x="1186451" y="1771650"/>
                </a:lnTo>
                <a:lnTo>
                  <a:pt x="61913" y="1771650"/>
                </a:lnTo>
                <a:cubicBezTo>
                  <a:pt x="27719" y="1771650"/>
                  <a:pt x="0" y="1743932"/>
                  <a:pt x="0" y="1709738"/>
                </a:cubicBez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2" name="Arc 21">
            <a:extLst>
              <a:ext uri="{FF2B5EF4-FFF2-40B4-BE49-F238E27FC236}">
                <a16:creationId xmlns:a16="http://schemas.microsoft.com/office/drawing/2014/main" id="{09192968-3AE7-4470-A61C-97294BB927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992895">
            <a:off x="6086940" y="4145122"/>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id="{3AB72E55-43E4-4356-BFE8-E2102CB0B5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21310" y="4962670"/>
            <a:ext cx="2643352" cy="1895331"/>
          </a:xfrm>
          <a:custGeom>
            <a:avLst/>
            <a:gdLst>
              <a:gd name="connsiteX0" fmla="*/ 1321676 w 2643352"/>
              <a:gd name="connsiteY0" fmla="*/ 0 h 1895331"/>
              <a:gd name="connsiteX1" fmla="*/ 2643352 w 2643352"/>
              <a:gd name="connsiteY1" fmla="*/ 1321676 h 1895331"/>
              <a:gd name="connsiteX2" fmla="*/ 2539488 w 2643352"/>
              <a:gd name="connsiteY2" fmla="*/ 1836132 h 1895331"/>
              <a:gd name="connsiteX3" fmla="*/ 2510970 w 2643352"/>
              <a:gd name="connsiteY3" fmla="*/ 1895331 h 1895331"/>
              <a:gd name="connsiteX4" fmla="*/ 132382 w 2643352"/>
              <a:gd name="connsiteY4" fmla="*/ 1895331 h 1895331"/>
              <a:gd name="connsiteX5" fmla="*/ 103864 w 2643352"/>
              <a:gd name="connsiteY5" fmla="*/ 1836132 h 1895331"/>
              <a:gd name="connsiteX6" fmla="*/ 0 w 2643352"/>
              <a:gd name="connsiteY6" fmla="*/ 1321676 h 1895331"/>
              <a:gd name="connsiteX7" fmla="*/ 1321676 w 2643352"/>
              <a:gd name="connsiteY7" fmla="*/ 0 h 1895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43352" h="1895331">
                <a:moveTo>
                  <a:pt x="1321676" y="0"/>
                </a:moveTo>
                <a:cubicBezTo>
                  <a:pt x="2051617" y="0"/>
                  <a:pt x="2643352" y="591735"/>
                  <a:pt x="2643352" y="1321676"/>
                </a:cubicBezTo>
                <a:cubicBezTo>
                  <a:pt x="2643352" y="1504161"/>
                  <a:pt x="2606369" y="1678009"/>
                  <a:pt x="2539488" y="1836132"/>
                </a:cubicBezTo>
                <a:lnTo>
                  <a:pt x="2510970" y="1895331"/>
                </a:lnTo>
                <a:lnTo>
                  <a:pt x="132382" y="1895331"/>
                </a:lnTo>
                <a:lnTo>
                  <a:pt x="103864" y="1836132"/>
                </a:lnTo>
                <a:cubicBezTo>
                  <a:pt x="36984" y="1678009"/>
                  <a:pt x="0" y="1504161"/>
                  <a:pt x="0" y="1321676"/>
                </a:cubicBezTo>
                <a:cubicBezTo>
                  <a:pt x="0" y="591735"/>
                  <a:pt x="591735" y="0"/>
                  <a:pt x="132167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473571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32780B8-2477-6505-4305-20399BE8B7A3}"/>
              </a:ext>
            </a:extLst>
          </p:cNvPr>
          <p:cNvSpPr>
            <a:spLocks noGrp="1"/>
          </p:cNvSpPr>
          <p:nvPr>
            <p:ph type="title"/>
          </p:nvPr>
        </p:nvSpPr>
        <p:spPr>
          <a:xfrm>
            <a:off x="1389278" y="1233241"/>
            <a:ext cx="3240506" cy="4064628"/>
          </a:xfrm>
        </p:spPr>
        <p:txBody>
          <a:bodyPr>
            <a:normAutofit/>
          </a:bodyPr>
          <a:lstStyle/>
          <a:p>
            <a:pPr algn="ctr"/>
            <a:r>
              <a:rPr lang="en-US" sz="3600" b="1" dirty="0">
                <a:solidFill>
                  <a:srgbClr val="FFFFFF"/>
                </a:solidFill>
                <a:latin typeface="Arial" panose="020B0604020202020204" pitchFamily="34" charset="0"/>
                <a:cs typeface="Arial" panose="020B0604020202020204" pitchFamily="34" charset="0"/>
              </a:rPr>
              <a:t>Presentation Types</a:t>
            </a:r>
          </a:p>
        </p:txBody>
      </p:sp>
      <p:sp>
        <p:nvSpPr>
          <p:cNvPr id="12" name="Freeform: Shape 1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6" name="Freeform: Shape 1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64BFA1C9-8EB5-5549-FABC-26897EF62DA5}"/>
              </a:ext>
            </a:extLst>
          </p:cNvPr>
          <p:cNvSpPr>
            <a:spLocks noGrp="1"/>
          </p:cNvSpPr>
          <p:nvPr>
            <p:ph idx="1"/>
          </p:nvPr>
        </p:nvSpPr>
        <p:spPr>
          <a:xfrm>
            <a:off x="6096000" y="820880"/>
            <a:ext cx="5257799" cy="4889350"/>
          </a:xfrm>
        </p:spPr>
        <p:txBody>
          <a:bodyPr anchor="t">
            <a:normAutofit/>
          </a:bodyPr>
          <a:lstStyle/>
          <a:p>
            <a:r>
              <a:rPr lang="en-US" b="1" dirty="0" err="1">
                <a:latin typeface="Arial" panose="020B0604020202020204" pitchFamily="34" charset="0"/>
                <a:cs typeface="Arial" panose="020B0604020202020204" pitchFamily="34" charset="0"/>
              </a:rPr>
              <a:t>Multipaper</a:t>
            </a:r>
            <a:r>
              <a:rPr lang="en-US" b="1" dirty="0">
                <a:latin typeface="Arial" panose="020B0604020202020204" pitchFamily="34" charset="0"/>
                <a:cs typeface="Arial" panose="020B0604020202020204" pitchFamily="34" charset="0"/>
              </a:rPr>
              <a:t> sessions</a:t>
            </a:r>
          </a:p>
          <a:p>
            <a:r>
              <a:rPr lang="en-US" dirty="0">
                <a:latin typeface="Arial" panose="020B0604020202020204" pitchFamily="34" charset="0"/>
                <a:cs typeface="Arial" panose="020B0604020202020204" pitchFamily="34" charset="0"/>
              </a:rPr>
              <a:t>Symposia and Panels</a:t>
            </a:r>
          </a:p>
          <a:p>
            <a:r>
              <a:rPr lang="en-US" b="1" dirty="0">
                <a:latin typeface="Arial" panose="020B0604020202020204" pitchFamily="34" charset="0"/>
                <a:cs typeface="Arial" panose="020B0604020202020204" pitchFamily="34" charset="0"/>
              </a:rPr>
              <a:t>Roundtable Sessions</a:t>
            </a:r>
          </a:p>
          <a:p>
            <a:r>
              <a:rPr lang="en-US" b="1" dirty="0">
                <a:latin typeface="Arial" panose="020B0604020202020204" pitchFamily="34" charset="0"/>
                <a:cs typeface="Arial" panose="020B0604020202020204" pitchFamily="34" charset="0"/>
              </a:rPr>
              <a:t>Poster Sessions</a:t>
            </a:r>
          </a:p>
          <a:p>
            <a:r>
              <a:rPr lang="en-US" b="1" dirty="0">
                <a:latin typeface="Arial" panose="020B0604020202020204" pitchFamily="34" charset="0"/>
                <a:cs typeface="Arial" panose="020B0604020202020204" pitchFamily="34" charset="0"/>
              </a:rPr>
              <a:t>Arts-based Sessions</a:t>
            </a:r>
          </a:p>
          <a:p>
            <a:r>
              <a:rPr lang="en-US" dirty="0">
                <a:latin typeface="Arial" panose="020B0604020202020204" pitchFamily="34" charset="0"/>
                <a:cs typeface="Arial" panose="020B0604020202020204" pitchFamily="34" charset="0"/>
              </a:rPr>
              <a:t>Themed Discussions</a:t>
            </a:r>
          </a:p>
          <a:p>
            <a:r>
              <a:rPr lang="en-US" dirty="0">
                <a:latin typeface="Arial" panose="020B0604020202020204" pitchFamily="34" charset="0"/>
                <a:cs typeface="Arial" panose="020B0604020202020204" pitchFamily="34" charset="0"/>
              </a:rPr>
              <a:t>Professional Development Workshops (CCGA Only)</a:t>
            </a:r>
          </a:p>
        </p:txBody>
      </p:sp>
      <p:sp>
        <p:nvSpPr>
          <p:cNvPr id="18" name="Freeform: Shape 1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0" name="Freeform: Shape 1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2" name="Freeform: Shape 2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 name="TextBox 3">
            <a:extLst>
              <a:ext uri="{FF2B5EF4-FFF2-40B4-BE49-F238E27FC236}">
                <a16:creationId xmlns:a16="http://schemas.microsoft.com/office/drawing/2014/main" id="{22A16446-4D1F-C8DC-0A0F-B1E21084DF6A}"/>
              </a:ext>
            </a:extLst>
          </p:cNvPr>
          <p:cNvSpPr txBox="1"/>
          <p:nvPr/>
        </p:nvSpPr>
        <p:spPr>
          <a:xfrm>
            <a:off x="5698912" y="5036259"/>
            <a:ext cx="6332666" cy="1200329"/>
          </a:xfrm>
          <a:prstGeom prst="rect">
            <a:avLst/>
          </a:prstGeom>
          <a:noFill/>
        </p:spPr>
        <p:txBody>
          <a:bodyPr wrap="square" rtlCol="0">
            <a:spAutoFit/>
          </a:bodyPr>
          <a:lstStyle/>
          <a:p>
            <a:pPr marL="171450" indent="-171450">
              <a:buFont typeface="Arial" panose="020B0604020202020204" pitchFamily="34" charset="0"/>
              <a:buChar char="•"/>
            </a:pPr>
            <a:r>
              <a:rPr lang="en-US" dirty="0">
                <a:latin typeface="Arial" panose="020B0604020202020204" pitchFamily="34" charset="0"/>
                <a:cs typeface="Arial" panose="020B0604020202020204" pitchFamily="34" charset="0"/>
              </a:rPr>
              <a:t>Please note—not always able to accommodate presentation format request</a:t>
            </a:r>
          </a:p>
          <a:p>
            <a:pPr marL="171450" indent="-171450">
              <a:buFont typeface="Arial" panose="020B0604020202020204" pitchFamily="34" charset="0"/>
              <a:buChar char="•"/>
            </a:pPr>
            <a:r>
              <a:rPr lang="en-US" dirty="0">
                <a:latin typeface="Arial" panose="020B0604020202020204" pitchFamily="34" charset="0"/>
                <a:cs typeface="Arial" panose="020B0604020202020204" pitchFamily="34" charset="0"/>
              </a:rPr>
              <a:t>Bolded are options for Education Graduate Student Research Symposium</a:t>
            </a:r>
          </a:p>
        </p:txBody>
      </p:sp>
    </p:spTree>
    <p:extLst>
      <p:ext uri="{BB962C8B-B14F-4D97-AF65-F5344CB8AC3E}">
        <p14:creationId xmlns:p14="http://schemas.microsoft.com/office/powerpoint/2010/main" val="13273845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389575E1-3389-451A-A5F7-27854C25C5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53CCC5C-D88E-40FB-B30B-23DCDBD0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FCE04E5-9D1F-6DD7-514F-663ECC0AA3D6}"/>
              </a:ext>
            </a:extLst>
          </p:cNvPr>
          <p:cNvSpPr>
            <a:spLocks noGrp="1"/>
          </p:cNvSpPr>
          <p:nvPr>
            <p:ph type="title"/>
          </p:nvPr>
        </p:nvSpPr>
        <p:spPr>
          <a:xfrm>
            <a:off x="686834" y="591344"/>
            <a:ext cx="3200400" cy="5585619"/>
          </a:xfrm>
        </p:spPr>
        <p:txBody>
          <a:bodyPr>
            <a:normAutofit/>
          </a:bodyPr>
          <a:lstStyle/>
          <a:p>
            <a:r>
              <a:rPr lang="en-US" b="1" dirty="0">
                <a:solidFill>
                  <a:srgbClr val="FFFFFF"/>
                </a:solidFill>
                <a:latin typeface="Arial" panose="020B0604020202020204" pitchFamily="34" charset="0"/>
                <a:cs typeface="Arial" panose="020B0604020202020204" pitchFamily="34" charset="0"/>
              </a:rPr>
              <a:t>What do I include in a CSSE proposal? </a:t>
            </a:r>
            <a:br>
              <a:rPr lang="en-US" b="1" dirty="0">
                <a:solidFill>
                  <a:srgbClr val="FFFFFF"/>
                </a:solidFill>
                <a:latin typeface="Arial" panose="020B0604020202020204" pitchFamily="34" charset="0"/>
                <a:cs typeface="Arial" panose="020B0604020202020204" pitchFamily="34" charset="0"/>
              </a:rPr>
            </a:br>
            <a:r>
              <a:rPr lang="en-US" sz="2000" b="1" dirty="0">
                <a:solidFill>
                  <a:srgbClr val="FFFFFF"/>
                </a:solidFill>
                <a:latin typeface="Arial" panose="020B0604020202020204" pitchFamily="34" charset="0"/>
                <a:cs typeface="Arial" panose="020B0604020202020204" pitchFamily="34" charset="0"/>
              </a:rPr>
              <a:t>(pp. 7-8)</a:t>
            </a:r>
          </a:p>
        </p:txBody>
      </p:sp>
      <p:sp>
        <p:nvSpPr>
          <p:cNvPr id="16" name="Arc 15">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7" name="Content Placeholder 6">
            <a:extLst>
              <a:ext uri="{FF2B5EF4-FFF2-40B4-BE49-F238E27FC236}">
                <a16:creationId xmlns:a16="http://schemas.microsoft.com/office/drawing/2014/main" id="{5CFDC00A-875C-080F-F427-5FCDDC9A7996}"/>
              </a:ext>
            </a:extLst>
          </p:cNvPr>
          <p:cNvSpPr>
            <a:spLocks noGrp="1"/>
          </p:cNvSpPr>
          <p:nvPr>
            <p:ph idx="1"/>
          </p:nvPr>
        </p:nvSpPr>
        <p:spPr>
          <a:xfrm>
            <a:off x="4447308" y="591344"/>
            <a:ext cx="6906491" cy="5585619"/>
          </a:xfrm>
        </p:spPr>
        <p:txBody>
          <a:bodyPr anchor="ctr">
            <a:normAutofit fontScale="92500"/>
          </a:bodyPr>
          <a:lstStyle/>
          <a:p>
            <a:pPr marL="514350" indent="-514350">
              <a:lnSpc>
                <a:spcPct val="124000"/>
              </a:lnSpc>
              <a:buFont typeface="Arial" panose="020B0604020202020204" pitchFamily="34" charset="0"/>
              <a:buAutoNum type="arabicPeriod"/>
            </a:pPr>
            <a:r>
              <a:rPr lang="en-US" sz="2400" b="1" dirty="0">
                <a:latin typeface="Arial" panose="020B0604020202020204" pitchFamily="34" charset="0"/>
                <a:cs typeface="Arial" panose="020B0604020202020204" pitchFamily="34" charset="0"/>
              </a:rPr>
              <a:t>All authors and presenters for the proposal. </a:t>
            </a:r>
            <a:br>
              <a:rPr lang="en-US" sz="2400" b="1"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Put in the system, not the paper. </a:t>
            </a:r>
            <a:r>
              <a:rPr lang="en-US" sz="2000" u="sng" dirty="0">
                <a:latin typeface="Arial" panose="020B0604020202020204" pitchFamily="34" charset="0"/>
                <a:cs typeface="Arial" panose="020B0604020202020204" pitchFamily="34" charset="0"/>
              </a:rPr>
              <a:t>NO identifying author detail in summary.</a:t>
            </a:r>
          </a:p>
          <a:p>
            <a:pPr marL="514350" indent="-514350">
              <a:lnSpc>
                <a:spcPct val="124000"/>
              </a:lnSpc>
              <a:buFont typeface="Arial" panose="020B0604020202020204" pitchFamily="34" charset="0"/>
              <a:buAutoNum type="arabicPeriod"/>
            </a:pPr>
            <a:r>
              <a:rPr lang="en-US" sz="2400" b="1" dirty="0">
                <a:latin typeface="Arial" panose="020B0604020202020204" pitchFamily="34" charset="0"/>
                <a:cs typeface="Arial" panose="020B0604020202020204" pitchFamily="34" charset="0"/>
              </a:rPr>
              <a:t>Title</a:t>
            </a:r>
          </a:p>
          <a:p>
            <a:pPr marL="514350" indent="-514350">
              <a:lnSpc>
                <a:spcPct val="124000"/>
              </a:lnSpc>
              <a:buFont typeface="Arial" panose="020B0604020202020204" pitchFamily="34" charset="0"/>
              <a:buAutoNum type="arabicPeriod"/>
            </a:pPr>
            <a:r>
              <a:rPr lang="en-US" sz="2400" b="1" dirty="0">
                <a:latin typeface="Arial" panose="020B0604020202020204" pitchFamily="34" charset="0"/>
                <a:cs typeface="Arial" panose="020B0604020202020204" pitchFamily="34" charset="0"/>
              </a:rPr>
              <a:t>Abstract </a:t>
            </a:r>
            <a:r>
              <a:rPr lang="en-US" sz="2400" dirty="0">
                <a:latin typeface="Arial" panose="020B0604020202020204" pitchFamily="34" charset="0"/>
                <a:cs typeface="Arial" panose="020B0604020202020204" pitchFamily="34" charset="0"/>
              </a:rPr>
              <a:t>(200-word max.) </a:t>
            </a:r>
            <a:br>
              <a:rPr lang="en-US" sz="2400" dirty="0">
                <a:latin typeface="Arial" panose="020B0604020202020204" pitchFamily="34" charset="0"/>
                <a:cs typeface="Arial" panose="020B0604020202020204" pitchFamily="34" charset="0"/>
              </a:rPr>
            </a:br>
            <a:r>
              <a:rPr lang="en-US" sz="2200" dirty="0">
                <a:latin typeface="Arial" panose="020B0604020202020204" pitchFamily="34" charset="0"/>
                <a:cs typeface="Arial" panose="020B0604020202020204" pitchFamily="34" charset="0"/>
              </a:rPr>
              <a:t>I usually write this at the end AFTER I have written the Summary. For each section write one sentence summary for that section. </a:t>
            </a:r>
          </a:p>
          <a:p>
            <a:pPr marL="514350" indent="-514350">
              <a:lnSpc>
                <a:spcPct val="124000"/>
              </a:lnSpc>
              <a:buFont typeface="Arial" panose="020B0604020202020204" pitchFamily="34" charset="0"/>
              <a:buAutoNum type="arabicPeriod"/>
            </a:pPr>
            <a:r>
              <a:rPr lang="en-US" sz="2400" b="1" dirty="0">
                <a:latin typeface="Arial" panose="020B0604020202020204" pitchFamily="34" charset="0"/>
                <a:cs typeface="Arial" panose="020B0604020202020204" pitchFamily="34" charset="0"/>
              </a:rPr>
              <a:t>Summary </a:t>
            </a:r>
            <a:r>
              <a:rPr lang="en-US" sz="2400" dirty="0">
                <a:latin typeface="Arial" panose="020B0604020202020204" pitchFamily="34" charset="0"/>
                <a:cs typeface="Arial" panose="020B0604020202020204" pitchFamily="34" charset="0"/>
              </a:rPr>
              <a:t>(3 pages, double-spaced 11+ font, not including abstract or references.</a:t>
            </a:r>
            <a:r>
              <a:rPr lang="en-US" sz="2400" b="1" dirty="0">
                <a:latin typeface="Arial" panose="020B0604020202020204" pitchFamily="34" charset="0"/>
                <a:cs typeface="Arial" panose="020B0604020202020204" pitchFamily="34" charset="0"/>
              </a:rPr>
              <a:t> </a:t>
            </a:r>
          </a:p>
          <a:p>
            <a:pPr marL="0" indent="0">
              <a:lnSpc>
                <a:spcPct val="124000"/>
              </a:lnSpc>
              <a:buNone/>
            </a:pPr>
            <a:r>
              <a:rPr lang="en-US" sz="2400" b="1" dirty="0">
                <a:latin typeface="Arial" panose="020B0604020202020204" pitchFamily="34" charset="0"/>
                <a:cs typeface="Arial" panose="020B0604020202020204" pitchFamily="34" charset="0"/>
              </a:rPr>
              <a:t>EACH CONFERENCE IS DIFFERENT SO PLEASE CHECK INSTRUCTIONS CAREFULLY. </a:t>
            </a:r>
          </a:p>
        </p:txBody>
      </p:sp>
    </p:spTree>
    <p:extLst>
      <p:ext uri="{BB962C8B-B14F-4D97-AF65-F5344CB8AC3E}">
        <p14:creationId xmlns:p14="http://schemas.microsoft.com/office/powerpoint/2010/main" val="335110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7517A47C-B2E5-4B79-8061-D74B1311A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0" name="Freeform: Shape 19">
            <a:extLst>
              <a:ext uri="{FF2B5EF4-FFF2-40B4-BE49-F238E27FC236}">
                <a16:creationId xmlns:a16="http://schemas.microsoft.com/office/drawing/2014/main" id="{C505E780-2083-4CB5-A42A-5E0E2908EC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FEFEF"/>
            </a:solidFill>
          </a:ln>
          <a:effectLst>
            <a:outerShdw blurRad="889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2" name="Freeform: Shape 21">
            <a:extLst>
              <a:ext uri="{FF2B5EF4-FFF2-40B4-BE49-F238E27FC236}">
                <a16:creationId xmlns:a16="http://schemas.microsoft.com/office/drawing/2014/main" id="{D2C0AE1C-0118-41AE-8A10-7CDCBF10E9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7600CDB-4FBA-A813-289A-DD448FB509B7}"/>
              </a:ext>
            </a:extLst>
          </p:cNvPr>
          <p:cNvSpPr>
            <a:spLocks noGrp="1"/>
          </p:cNvSpPr>
          <p:nvPr>
            <p:ph type="title"/>
          </p:nvPr>
        </p:nvSpPr>
        <p:spPr>
          <a:xfrm>
            <a:off x="621792" y="1161288"/>
            <a:ext cx="3602736" cy="4526280"/>
          </a:xfrm>
        </p:spPr>
        <p:txBody>
          <a:bodyPr>
            <a:normAutofit/>
          </a:bodyPr>
          <a:lstStyle/>
          <a:p>
            <a:r>
              <a:rPr lang="en-US" sz="4000" b="1" dirty="0">
                <a:latin typeface="Arial" panose="020B0604020202020204" pitchFamily="34" charset="0"/>
                <a:cs typeface="Arial" panose="020B0604020202020204" pitchFamily="34" charset="0"/>
              </a:rPr>
              <a:t>Summary </a:t>
            </a:r>
            <a:br>
              <a:rPr lang="en-US" sz="4000" b="1"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(pp. 9 – 10) </a:t>
            </a:r>
            <a:br>
              <a:rPr lang="en-US" sz="2000" dirty="0">
                <a:latin typeface="Arial" panose="020B0604020202020204" pitchFamily="34" charset="0"/>
                <a:cs typeface="Arial" panose="020B0604020202020204" pitchFamily="34" charset="0"/>
              </a:rPr>
            </a:br>
            <a:br>
              <a:rPr lang="en-US" sz="4000" dirty="0">
                <a:latin typeface="Arial" panose="020B0604020202020204" pitchFamily="34" charset="0"/>
                <a:cs typeface="Arial" panose="020B0604020202020204" pitchFamily="34" charset="0"/>
              </a:rPr>
            </a:br>
            <a:r>
              <a:rPr lang="en-US" sz="3000" dirty="0">
                <a:latin typeface="Arial" panose="020B0604020202020204" pitchFamily="34" charset="0"/>
                <a:cs typeface="Arial" panose="020B0604020202020204" pitchFamily="34" charset="0"/>
              </a:rPr>
              <a:t>Exceptions for CPES and CASIE </a:t>
            </a:r>
            <a:r>
              <a:rPr lang="en-US" sz="2000" dirty="0">
                <a:latin typeface="Arial" panose="020B0604020202020204" pitchFamily="34" charset="0"/>
                <a:cs typeface="Arial" panose="020B0604020202020204" pitchFamily="34" charset="0"/>
              </a:rPr>
              <a:t>(p. 8)</a:t>
            </a:r>
          </a:p>
        </p:txBody>
      </p:sp>
      <p:sp>
        <p:nvSpPr>
          <p:cNvPr id="24" name="Rectangle 23">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081528"/>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14" name="Content Placeholder 2">
            <a:extLst>
              <a:ext uri="{FF2B5EF4-FFF2-40B4-BE49-F238E27FC236}">
                <a16:creationId xmlns:a16="http://schemas.microsoft.com/office/drawing/2014/main" id="{4CD6A761-531F-CD15-16E4-C64F826250B3}"/>
              </a:ext>
            </a:extLst>
          </p:cNvPr>
          <p:cNvGraphicFramePr>
            <a:graphicFrameLocks noGrp="1"/>
          </p:cNvGraphicFramePr>
          <p:nvPr>
            <p:ph idx="1"/>
            <p:extLst>
              <p:ext uri="{D42A27DB-BD31-4B8C-83A1-F6EECF244321}">
                <p14:modId xmlns:p14="http://schemas.microsoft.com/office/powerpoint/2010/main" val="2639715898"/>
              </p:ext>
            </p:extLst>
          </p:nvPr>
        </p:nvGraphicFramePr>
        <p:xfrm>
          <a:off x="4718304" y="676656"/>
          <a:ext cx="6949440" cy="55138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18489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498</TotalTime>
  <Words>1962</Words>
  <Application>Microsoft Macintosh PowerPoint</Application>
  <PresentationFormat>Widescreen</PresentationFormat>
  <Paragraphs>84</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Times New Roman</vt:lpstr>
      <vt:lpstr>Office Theme</vt:lpstr>
      <vt:lpstr>Preparing Your Conference Applications: CSSE &amp; Education Graduate Students’ Symposium</vt:lpstr>
      <vt:lpstr>Introductions: Who are you?</vt:lpstr>
      <vt:lpstr>Why is learning proposal writing important?</vt:lpstr>
      <vt:lpstr>CSSE Call for Proposals:  The Gigantic Document Before You</vt:lpstr>
      <vt:lpstr>Introduction to CSSE and Constituent Groups (pp. 21-26)</vt:lpstr>
      <vt:lpstr>Education Graduate Students’ Research Symposium</vt:lpstr>
      <vt:lpstr>Presentation Types</vt:lpstr>
      <vt:lpstr>What do I include in a CSSE proposal?  (pp. 7-8)</vt:lpstr>
      <vt:lpstr>Summary  (pp. 9 – 10)   Exceptions for CPES and CASIE (p. 8)</vt:lpstr>
      <vt:lpstr>Reviewers’ Criteria for Proposals (p. 13)</vt:lpstr>
      <vt:lpstr>Learning from the Long-Term Impact Evaluation of Winnipeg School Division’s Teacher Induction and Mentorship Program  Successful Proposal to CASEA (Canadian Association for the Study of Educational Administration) 2023</vt:lpstr>
      <vt:lpstr>Learning from the Long-Term Impact Evaluation of Winnipeg School Division’s Teacher Induction and Mentorship Program  Successful Proposal to CASEA (Canadian Association for the Study of Educational Administration) 2023</vt:lpstr>
      <vt:lpstr>Learning from the Long-Term Impact Evaluation of Winnipeg School Division’s Teacher Induction and Mentorship Program  Successful Proposal to CASEA (Canadian Association for the Study of Educational Administration) 2023</vt:lpstr>
      <vt:lpstr>Learning from the Long-Term Impact Evaluation of Winnipeg School Division’s Teacher Induction and Mentorship Program  Successful Proposal to CASEA (Canadian Association for the Study of Educational Administration) 2023</vt:lpstr>
      <vt:lpstr>Learning from the Long-Term Impact Evaluation of Winnipeg School Division’s Teacher Induction and Mentorship Program  Successful Proposal to CASEA (Canadian Association for the Study of Educational Administration) 2023</vt:lpstr>
      <vt:lpstr>Learning from the Long-Term Impact Evaluation of Winnipeg School Division’s Teacher Induction and Mentorship Program  Successful Proposal to CASEA (Canadian Association for the Study of Educational Administration) 2023</vt:lpstr>
      <vt:lpstr>This proposal ended up writing the presentation.</vt:lpstr>
      <vt:lpstr>Tips For Your Submission  (pp. 7-8)</vt:lpstr>
      <vt:lpstr>Fees and Graduate Conference Scholarships</vt:lpstr>
      <vt:lpstr>Questions and Answers?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Conference Proposals:  CSSE &amp; Faculty of Education Graduate Symposium</dc:title>
  <dc:creator>Jennifer Watt</dc:creator>
  <cp:lastModifiedBy>Charlotte</cp:lastModifiedBy>
  <cp:revision>5</cp:revision>
  <dcterms:created xsi:type="dcterms:W3CDTF">2023-09-08T18:43:34Z</dcterms:created>
  <dcterms:modified xsi:type="dcterms:W3CDTF">2023-09-13T01:43:32Z</dcterms:modified>
</cp:coreProperties>
</file>