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88" r:id="rId3"/>
    <p:sldId id="267" r:id="rId4"/>
    <p:sldId id="290" r:id="rId5"/>
    <p:sldId id="258" r:id="rId6"/>
    <p:sldId id="259" r:id="rId7"/>
    <p:sldId id="257" r:id="rId8"/>
    <p:sldId id="293" r:id="rId9"/>
    <p:sldId id="291" r:id="rId10"/>
    <p:sldId id="292" r:id="rId11"/>
    <p:sldId id="289"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4B1"/>
    <a:srgbClr val="385E9D"/>
    <a:srgbClr val="3D1409"/>
    <a:srgbClr val="4F2C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197"/>
  </p:normalViewPr>
  <p:slideViewPr>
    <p:cSldViewPr snapToGrid="0" snapToObjects="1">
      <p:cViewPr varScale="1">
        <p:scale>
          <a:sx n="119" d="100"/>
          <a:sy n="119" d="100"/>
        </p:scale>
        <p:origin x="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41EC4-EE39-B445-9937-09FA7B7DC007}" type="datetimeFigureOut">
              <a:rPr lang="en-US" smtClean="0"/>
              <a:t>8/8/23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F264B-2173-354C-8129-873455AF9719}" type="slidenum">
              <a:rPr lang="en-US" smtClean="0"/>
              <a:t>‹#›</a:t>
            </a:fld>
            <a:endParaRPr lang="en-US"/>
          </a:p>
        </p:txBody>
      </p:sp>
    </p:spTree>
    <p:extLst>
      <p:ext uri="{BB962C8B-B14F-4D97-AF65-F5344CB8AC3E}">
        <p14:creationId xmlns:p14="http://schemas.microsoft.com/office/powerpoint/2010/main" val="273970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C8517B-D337-4C89-A351-AF2A30349B9D}" type="slidenum">
              <a:rPr lang="en-CA" smtClean="0"/>
              <a:t>2</a:t>
            </a:fld>
            <a:endParaRPr lang="en-CA"/>
          </a:p>
        </p:txBody>
      </p:sp>
    </p:spTree>
    <p:extLst>
      <p:ext uri="{BB962C8B-B14F-4D97-AF65-F5344CB8AC3E}">
        <p14:creationId xmlns:p14="http://schemas.microsoft.com/office/powerpoint/2010/main" val="97954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8D99D0-FD08-404A-B3D9-EE4DE876CF6D}"/>
              </a:ext>
            </a:extLst>
          </p:cNvPr>
          <p:cNvSpPr/>
          <p:nvPr userDrawn="1"/>
        </p:nvSpPr>
        <p:spPr>
          <a:xfrm>
            <a:off x="0" y="3240913"/>
            <a:ext cx="12192000" cy="361708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a:p>
        </p:txBody>
      </p:sp>
      <p:pic>
        <p:nvPicPr>
          <p:cNvPr id="5" name="Picture 4">
            <a:extLst>
              <a:ext uri="{FF2B5EF4-FFF2-40B4-BE49-F238E27FC236}">
                <a16:creationId xmlns:a16="http://schemas.microsoft.com/office/drawing/2014/main" id="{3AAC5BDC-C3C2-5745-A3B7-2B0B7E9E33FC}"/>
              </a:ext>
            </a:extLst>
          </p:cNvPr>
          <p:cNvPicPr>
            <a:picLocks noChangeAspect="1"/>
          </p:cNvPicPr>
          <p:nvPr userDrawn="1"/>
        </p:nvPicPr>
        <p:blipFill>
          <a:blip r:embed="rId2"/>
          <a:stretch>
            <a:fillRect/>
          </a:stretch>
        </p:blipFill>
        <p:spPr>
          <a:xfrm>
            <a:off x="-1407968" y="3429000"/>
            <a:ext cx="5929167" cy="5391150"/>
          </a:xfrm>
          <a:prstGeom prst="rect">
            <a:avLst/>
          </a:prstGeom>
        </p:spPr>
      </p:pic>
      <p:sp>
        <p:nvSpPr>
          <p:cNvPr id="7" name="Title 1">
            <a:extLst>
              <a:ext uri="{FF2B5EF4-FFF2-40B4-BE49-F238E27FC236}">
                <a16:creationId xmlns:a16="http://schemas.microsoft.com/office/drawing/2014/main" id="{2A58607E-8004-4242-B4BF-978E54A72EB0}"/>
              </a:ext>
            </a:extLst>
          </p:cNvPr>
          <p:cNvSpPr>
            <a:spLocks noGrp="1"/>
          </p:cNvSpPr>
          <p:nvPr>
            <p:ph type="title" hasCustomPrompt="1"/>
          </p:nvPr>
        </p:nvSpPr>
        <p:spPr>
          <a:xfrm>
            <a:off x="1507711" y="834887"/>
            <a:ext cx="9995132" cy="2082718"/>
          </a:xfrm>
          <a:prstGeom prst="rect">
            <a:avLst/>
          </a:prstGeom>
        </p:spPr>
        <p:txBody>
          <a:bodyPr anchor="b"/>
          <a:lstStyle>
            <a:lvl1pPr>
              <a:defRPr sz="6000" baseline="0">
                <a:solidFill>
                  <a:srgbClr val="2164B1"/>
                </a:solidFill>
              </a:defRPr>
            </a:lvl1pPr>
          </a:lstStyle>
          <a:p>
            <a:r>
              <a:rPr lang="en-US" dirty="0"/>
              <a:t>Presentation Title</a:t>
            </a:r>
          </a:p>
        </p:txBody>
      </p:sp>
      <p:sp>
        <p:nvSpPr>
          <p:cNvPr id="8" name="Text Placeholder 2">
            <a:extLst>
              <a:ext uri="{FF2B5EF4-FFF2-40B4-BE49-F238E27FC236}">
                <a16:creationId xmlns:a16="http://schemas.microsoft.com/office/drawing/2014/main" id="{ED971B54-744F-384D-9CCD-CE4B0EA310BB}"/>
              </a:ext>
            </a:extLst>
          </p:cNvPr>
          <p:cNvSpPr>
            <a:spLocks noGrp="1"/>
          </p:cNvSpPr>
          <p:nvPr>
            <p:ph type="body" idx="1" hasCustomPrompt="1"/>
          </p:nvPr>
        </p:nvSpPr>
        <p:spPr>
          <a:xfrm>
            <a:off x="1507711" y="2994379"/>
            <a:ext cx="9995133" cy="434622"/>
          </a:xfrm>
          <a:prstGeom prst="rect">
            <a:avLst/>
          </a:prstGeom>
        </p:spPr>
        <p:txBody>
          <a:bodyPr>
            <a:normAutofit/>
          </a:bodyPr>
          <a:lstStyle>
            <a:lvl1pPr marL="0" indent="0">
              <a:buNone/>
              <a:defRPr sz="27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Presentation Subtitle</a:t>
            </a:r>
          </a:p>
        </p:txBody>
      </p:sp>
      <p:pic>
        <p:nvPicPr>
          <p:cNvPr id="11" name="Picture 10" descr="university of manitoba logo">
            <a:extLst>
              <a:ext uri="{FF2B5EF4-FFF2-40B4-BE49-F238E27FC236}">
                <a16:creationId xmlns:a16="http://schemas.microsoft.com/office/drawing/2014/main" id="{BD47C679-492C-9841-8DA5-261B4E421C56}"/>
              </a:ext>
            </a:extLst>
          </p:cNvPr>
          <p:cNvPicPr>
            <a:picLocks noChangeAspect="1"/>
          </p:cNvPicPr>
          <p:nvPr userDrawn="1"/>
        </p:nvPicPr>
        <p:blipFill>
          <a:blip r:embed="rId3"/>
          <a:stretch>
            <a:fillRect/>
          </a:stretch>
        </p:blipFill>
        <p:spPr>
          <a:xfrm>
            <a:off x="8582664" y="4969566"/>
            <a:ext cx="2932603" cy="1414058"/>
          </a:xfrm>
          <a:prstGeom prst="rect">
            <a:avLst/>
          </a:prstGeom>
        </p:spPr>
      </p:pic>
    </p:spTree>
    <p:extLst>
      <p:ext uri="{BB962C8B-B14F-4D97-AF65-F5344CB8AC3E}">
        <p14:creationId xmlns:p14="http://schemas.microsoft.com/office/powerpoint/2010/main" val="232187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7A0907-00AB-4144-B58B-224A6613F19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university of manitoba logo">
            <a:extLst>
              <a:ext uri="{FF2B5EF4-FFF2-40B4-BE49-F238E27FC236}">
                <a16:creationId xmlns:a16="http://schemas.microsoft.com/office/drawing/2014/main" id="{7F530EEE-9497-954B-80C7-141607DE698E}"/>
              </a:ext>
            </a:extLst>
          </p:cNvPr>
          <p:cNvPicPr>
            <a:picLocks noChangeAspect="1"/>
          </p:cNvPicPr>
          <p:nvPr userDrawn="1"/>
        </p:nvPicPr>
        <p:blipFill>
          <a:blip r:embed="rId2"/>
          <a:stretch>
            <a:fillRect/>
          </a:stretch>
        </p:blipFill>
        <p:spPr>
          <a:xfrm>
            <a:off x="3466619" y="2161152"/>
            <a:ext cx="5258760" cy="2535697"/>
          </a:xfrm>
          <a:prstGeom prst="rect">
            <a:avLst/>
          </a:prstGeom>
        </p:spPr>
      </p:pic>
    </p:spTree>
    <p:extLst>
      <p:ext uri="{BB962C8B-B14F-4D97-AF65-F5344CB8AC3E}">
        <p14:creationId xmlns:p14="http://schemas.microsoft.com/office/powerpoint/2010/main" val="351177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AC4E-0545-EB46-ACFD-78A03752DCEF}"/>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Rectangle 2">
            <a:extLst>
              <a:ext uri="{FF2B5EF4-FFF2-40B4-BE49-F238E27FC236}">
                <a16:creationId xmlns:a16="http://schemas.microsoft.com/office/drawing/2014/main" id="{3B596A8A-ADC4-DB4F-9821-4C1CA282AF5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720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284758" y="808723"/>
            <a:ext cx="9584803" cy="547467"/>
          </a:xfrm>
          <a:prstGeom prst="rect">
            <a:avLst/>
          </a:prstGeom>
        </p:spPr>
        <p:txBody>
          <a:bodyPr/>
          <a:lstStyle>
            <a:lvl1pPr>
              <a:defRPr sz="3600" baseline="0">
                <a:solidFill>
                  <a:srgbClr val="2164B1"/>
                </a:solidFill>
              </a:defRPr>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284758" y="2076714"/>
            <a:ext cx="9584803" cy="1866237"/>
          </a:xfrm>
          <a:prstGeom prst="rect">
            <a:avLst/>
          </a:prstGeo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284758" y="1519600"/>
            <a:ext cx="9584803" cy="393700"/>
          </a:xfrm>
          <a:prstGeom prst="rect">
            <a:avLst/>
          </a:prstGeom>
        </p:spPr>
        <p:txBody>
          <a:bodyPr/>
          <a:lstStyle>
            <a:lvl1pPr marL="0" indent="0">
              <a:buNone/>
              <a:defRPr/>
            </a:lvl1pPr>
          </a:lstStyle>
          <a:p>
            <a:pPr lvl="0"/>
            <a:r>
              <a:rPr lang="en-US" dirty="0"/>
              <a:t>Subhead</a:t>
            </a:r>
          </a:p>
        </p:txBody>
      </p:sp>
    </p:spTree>
    <p:extLst>
      <p:ext uri="{BB962C8B-B14F-4D97-AF65-F5344CB8AC3E}">
        <p14:creationId xmlns:p14="http://schemas.microsoft.com/office/powerpoint/2010/main" val="15568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284347" y="808723"/>
            <a:ext cx="9584803" cy="547467"/>
          </a:xfrm>
          <a:prstGeom prst="rect">
            <a:avLst/>
          </a:prstGeom>
        </p:spPr>
        <p:txBody>
          <a:bodyPr/>
          <a:lstStyle>
            <a:lvl1pPr>
              <a:defRPr sz="3600" baseline="0">
                <a:solidFill>
                  <a:srgbClr val="2164B1"/>
                </a:solidFill>
              </a:defRPr>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284348" y="3474367"/>
            <a:ext cx="2816991" cy="1435250"/>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284348" y="2970683"/>
            <a:ext cx="2816991" cy="393700"/>
          </a:xfrm>
          <a:prstGeom prst="rect">
            <a:avLst/>
          </a:prstGeom>
        </p:spPr>
        <p:txBody>
          <a:bodyPr/>
          <a:lstStyle>
            <a:lvl1pPr marL="0" indent="0">
              <a:buNone/>
              <a:defRPr/>
            </a:lvl1pPr>
          </a:lstStyle>
          <a:p>
            <a:pPr lvl="0"/>
            <a:r>
              <a:rPr lang="en-US" dirty="0"/>
              <a:t>Subhead</a:t>
            </a:r>
          </a:p>
        </p:txBody>
      </p:sp>
      <p:sp>
        <p:nvSpPr>
          <p:cNvPr id="11" name="Content Placeholder 2">
            <a:extLst>
              <a:ext uri="{FF2B5EF4-FFF2-40B4-BE49-F238E27FC236}">
                <a16:creationId xmlns:a16="http://schemas.microsoft.com/office/drawing/2014/main" id="{7E516BCE-7165-A243-9FC6-2884D3BCD19B}"/>
              </a:ext>
            </a:extLst>
          </p:cNvPr>
          <p:cNvSpPr>
            <a:spLocks noGrp="1"/>
          </p:cNvSpPr>
          <p:nvPr>
            <p:ph idx="12"/>
          </p:nvPr>
        </p:nvSpPr>
        <p:spPr>
          <a:xfrm>
            <a:off x="4596637" y="3474367"/>
            <a:ext cx="2816991" cy="1435250"/>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ext Placeholder 9">
            <a:extLst>
              <a:ext uri="{FF2B5EF4-FFF2-40B4-BE49-F238E27FC236}">
                <a16:creationId xmlns:a16="http://schemas.microsoft.com/office/drawing/2014/main" id="{12D8C2AF-9F62-4C40-8AB9-219007017EF5}"/>
              </a:ext>
            </a:extLst>
          </p:cNvPr>
          <p:cNvSpPr>
            <a:spLocks noGrp="1"/>
          </p:cNvSpPr>
          <p:nvPr>
            <p:ph type="body" sz="quarter" idx="13" hasCustomPrompt="1"/>
          </p:nvPr>
        </p:nvSpPr>
        <p:spPr>
          <a:xfrm>
            <a:off x="4596636" y="2970683"/>
            <a:ext cx="2816991" cy="393700"/>
          </a:xfrm>
          <a:prstGeom prst="rect">
            <a:avLst/>
          </a:prstGeom>
        </p:spPr>
        <p:txBody>
          <a:bodyPr/>
          <a:lstStyle>
            <a:lvl1pPr marL="0" indent="0">
              <a:buNone/>
              <a:defRPr/>
            </a:lvl1pPr>
          </a:lstStyle>
          <a:p>
            <a:pPr lvl="0"/>
            <a:r>
              <a:rPr lang="en-US" dirty="0"/>
              <a:t>Subhead</a:t>
            </a:r>
          </a:p>
        </p:txBody>
      </p:sp>
      <p:sp>
        <p:nvSpPr>
          <p:cNvPr id="14" name="Content Placeholder 2">
            <a:extLst>
              <a:ext uri="{FF2B5EF4-FFF2-40B4-BE49-F238E27FC236}">
                <a16:creationId xmlns:a16="http://schemas.microsoft.com/office/drawing/2014/main" id="{69C4A851-7442-6B4C-9F55-F5A567F2CD80}"/>
              </a:ext>
            </a:extLst>
          </p:cNvPr>
          <p:cNvSpPr>
            <a:spLocks noGrp="1"/>
          </p:cNvSpPr>
          <p:nvPr>
            <p:ph idx="15"/>
          </p:nvPr>
        </p:nvSpPr>
        <p:spPr>
          <a:xfrm>
            <a:off x="7874201" y="3474367"/>
            <a:ext cx="2816991" cy="1435250"/>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5" name="Text Placeholder 9">
            <a:extLst>
              <a:ext uri="{FF2B5EF4-FFF2-40B4-BE49-F238E27FC236}">
                <a16:creationId xmlns:a16="http://schemas.microsoft.com/office/drawing/2014/main" id="{B3C31DC4-DAA8-3046-922A-81245E269D27}"/>
              </a:ext>
            </a:extLst>
          </p:cNvPr>
          <p:cNvSpPr>
            <a:spLocks noGrp="1"/>
          </p:cNvSpPr>
          <p:nvPr>
            <p:ph type="body" sz="quarter" idx="16" hasCustomPrompt="1"/>
          </p:nvPr>
        </p:nvSpPr>
        <p:spPr>
          <a:xfrm>
            <a:off x="7874200" y="2970683"/>
            <a:ext cx="2816991" cy="393700"/>
          </a:xfrm>
          <a:prstGeom prst="rect">
            <a:avLst/>
          </a:prstGeom>
        </p:spPr>
        <p:txBody>
          <a:bodyPr/>
          <a:lstStyle>
            <a:lvl1pPr marL="0" indent="0">
              <a:buNone/>
              <a:defRPr/>
            </a:lvl1pPr>
          </a:lstStyle>
          <a:p>
            <a:pPr lvl="0"/>
            <a:r>
              <a:rPr lang="en-US" dirty="0"/>
              <a:t>Subhead</a:t>
            </a:r>
          </a:p>
        </p:txBody>
      </p:sp>
      <p:sp>
        <p:nvSpPr>
          <p:cNvPr id="8" name="Picture Placeholder 7">
            <a:extLst>
              <a:ext uri="{FF2B5EF4-FFF2-40B4-BE49-F238E27FC236}">
                <a16:creationId xmlns:a16="http://schemas.microsoft.com/office/drawing/2014/main" id="{3F3471CE-1C13-3445-A65E-C34314613D33}"/>
              </a:ext>
            </a:extLst>
          </p:cNvPr>
          <p:cNvSpPr>
            <a:spLocks noGrp="1"/>
          </p:cNvSpPr>
          <p:nvPr>
            <p:ph type="pic" sz="quarter" idx="17"/>
          </p:nvPr>
        </p:nvSpPr>
        <p:spPr>
          <a:xfrm>
            <a:off x="1284346" y="1657250"/>
            <a:ext cx="2544071" cy="1100138"/>
          </a:xfrm>
          <a:prstGeom prst="rect">
            <a:avLst/>
          </a:prstGeom>
        </p:spPr>
        <p:txBody>
          <a:bodyPr/>
          <a:lstStyle/>
          <a:p>
            <a:endParaRPr lang="en-US"/>
          </a:p>
        </p:txBody>
      </p:sp>
      <p:sp>
        <p:nvSpPr>
          <p:cNvPr id="16" name="Picture Placeholder 7">
            <a:extLst>
              <a:ext uri="{FF2B5EF4-FFF2-40B4-BE49-F238E27FC236}">
                <a16:creationId xmlns:a16="http://schemas.microsoft.com/office/drawing/2014/main" id="{3A5DE333-876F-5C41-BF9F-0FE4E3C92B59}"/>
              </a:ext>
            </a:extLst>
          </p:cNvPr>
          <p:cNvSpPr>
            <a:spLocks noGrp="1"/>
          </p:cNvSpPr>
          <p:nvPr>
            <p:ph type="pic" sz="quarter" idx="18"/>
          </p:nvPr>
        </p:nvSpPr>
        <p:spPr>
          <a:xfrm>
            <a:off x="4596636" y="1657249"/>
            <a:ext cx="2544071" cy="1100138"/>
          </a:xfrm>
          <a:prstGeom prst="rect">
            <a:avLst/>
          </a:prstGeom>
        </p:spPr>
        <p:txBody>
          <a:bodyPr/>
          <a:lstStyle/>
          <a:p>
            <a:endParaRPr lang="en-US" dirty="0"/>
          </a:p>
        </p:txBody>
      </p:sp>
      <p:sp>
        <p:nvSpPr>
          <p:cNvPr id="17" name="Picture Placeholder 7">
            <a:extLst>
              <a:ext uri="{FF2B5EF4-FFF2-40B4-BE49-F238E27FC236}">
                <a16:creationId xmlns:a16="http://schemas.microsoft.com/office/drawing/2014/main" id="{A3AD5003-1F5B-1B45-86BE-B2822DDD8B20}"/>
              </a:ext>
            </a:extLst>
          </p:cNvPr>
          <p:cNvSpPr>
            <a:spLocks noGrp="1"/>
          </p:cNvSpPr>
          <p:nvPr>
            <p:ph type="pic" sz="quarter" idx="19"/>
          </p:nvPr>
        </p:nvSpPr>
        <p:spPr>
          <a:xfrm>
            <a:off x="7874200" y="1661791"/>
            <a:ext cx="2544071" cy="1100138"/>
          </a:xfrm>
          <a:prstGeom prst="rect">
            <a:avLst/>
          </a:prstGeom>
        </p:spPr>
        <p:txBody>
          <a:bodyPr/>
          <a:lstStyle/>
          <a:p>
            <a:endParaRPr lang="en-US" dirty="0"/>
          </a:p>
        </p:txBody>
      </p:sp>
    </p:spTree>
    <p:extLst>
      <p:ext uri="{BB962C8B-B14F-4D97-AF65-F5344CB8AC3E}">
        <p14:creationId xmlns:p14="http://schemas.microsoft.com/office/powerpoint/2010/main" val="297912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284758" y="809886"/>
            <a:ext cx="9630289" cy="547467"/>
          </a:xfrm>
          <a:prstGeom prst="rect">
            <a:avLst/>
          </a:prstGeom>
        </p:spPr>
        <p:txBody>
          <a:bodyPr/>
          <a:lstStyle>
            <a:lvl1pPr>
              <a:defRPr sz="3600" baseline="0">
                <a:solidFill>
                  <a:srgbClr val="2164B1"/>
                </a:solidFill>
              </a:defRPr>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284758" y="2126500"/>
            <a:ext cx="4345835" cy="1721404"/>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Picture Placeholder 5">
            <a:extLst>
              <a:ext uri="{FF2B5EF4-FFF2-40B4-BE49-F238E27FC236}">
                <a16:creationId xmlns:a16="http://schemas.microsoft.com/office/drawing/2014/main" id="{5E900500-829A-8D46-9FE9-2146BDF77F64}"/>
              </a:ext>
            </a:extLst>
          </p:cNvPr>
          <p:cNvSpPr>
            <a:spLocks noGrp="1"/>
          </p:cNvSpPr>
          <p:nvPr>
            <p:ph type="pic" sz="quarter" idx="11"/>
          </p:nvPr>
        </p:nvSpPr>
        <p:spPr>
          <a:xfrm>
            <a:off x="6140119" y="1638010"/>
            <a:ext cx="4774928" cy="2837737"/>
          </a:xfrm>
          <a:prstGeom prst="rect">
            <a:avLst/>
          </a:prstGeom>
        </p:spPr>
        <p:txBody>
          <a:bodyPr/>
          <a:lstStyle/>
          <a:p>
            <a:endParaRPr lang="en-US"/>
          </a:p>
        </p:txBody>
      </p:sp>
      <p:sp>
        <p:nvSpPr>
          <p:cNvPr id="6" name="Text Placeholder 3">
            <a:extLst>
              <a:ext uri="{FF2B5EF4-FFF2-40B4-BE49-F238E27FC236}">
                <a16:creationId xmlns:a16="http://schemas.microsoft.com/office/drawing/2014/main" id="{F8D391E8-C76A-E046-AF18-6F9786B8332D}"/>
              </a:ext>
            </a:extLst>
          </p:cNvPr>
          <p:cNvSpPr>
            <a:spLocks noGrp="1"/>
          </p:cNvSpPr>
          <p:nvPr>
            <p:ph type="body" sz="quarter" idx="12" hasCustomPrompt="1"/>
          </p:nvPr>
        </p:nvSpPr>
        <p:spPr>
          <a:xfrm>
            <a:off x="1284758" y="1519600"/>
            <a:ext cx="4345835" cy="393700"/>
          </a:xfrm>
          <a:prstGeom prst="rect">
            <a:avLst/>
          </a:prstGeom>
        </p:spPr>
        <p:txBody>
          <a:bodyPr/>
          <a:lstStyle>
            <a:lvl1pPr marL="0" indent="0">
              <a:buFontTx/>
              <a:buNone/>
              <a:defRPr/>
            </a:lvl1pPr>
          </a:lstStyle>
          <a:p>
            <a:r>
              <a:rPr lang="en-US" dirty="0"/>
              <a:t>Subhead</a:t>
            </a:r>
          </a:p>
        </p:txBody>
      </p:sp>
    </p:spTree>
    <p:extLst>
      <p:ext uri="{BB962C8B-B14F-4D97-AF65-F5344CB8AC3E}">
        <p14:creationId xmlns:p14="http://schemas.microsoft.com/office/powerpoint/2010/main" val="338504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284758" y="808723"/>
            <a:ext cx="9765044" cy="615816"/>
          </a:xfrm>
          <a:prstGeom prst="rect">
            <a:avLst/>
          </a:prstGeom>
        </p:spPr>
        <p:txBody>
          <a:bodyPr/>
          <a:lstStyle>
            <a:lvl1pPr>
              <a:defRPr sz="3600" baseline="0">
                <a:solidFill>
                  <a:srgbClr val="2164B1"/>
                </a:solidFill>
              </a:defRPr>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6596888" y="2124004"/>
            <a:ext cx="4452914" cy="1975746"/>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457189" indent="0">
              <a:buNone/>
              <a:defRPr sz="2000" b="0" i="0">
                <a:latin typeface="Arial" panose="020B0604020202020204" pitchFamily="34" charset="0"/>
                <a:cs typeface="Arial" panose="020B0604020202020204" pitchFamily="34" charset="0"/>
              </a:defRPr>
            </a:lvl2pPr>
            <a:lvl3pPr marL="914377" indent="0">
              <a:buNone/>
              <a:defRPr sz="1800" b="0" i="0">
                <a:latin typeface="Arial" panose="020B0604020202020204" pitchFamily="34" charset="0"/>
                <a:cs typeface="Arial" panose="020B0604020202020204" pitchFamily="34" charset="0"/>
              </a:defRPr>
            </a:lvl3pPr>
            <a:lvl4pPr marL="1371566" indent="0">
              <a:buNone/>
              <a:defRPr sz="1600" b="0" i="0">
                <a:latin typeface="Arial" panose="020B0604020202020204" pitchFamily="34" charset="0"/>
                <a:cs typeface="Arial" panose="020B0604020202020204" pitchFamily="34" charset="0"/>
              </a:defRPr>
            </a:lvl4pPr>
            <a:lvl5pPr marL="1828754" indent="0">
              <a:buNone/>
              <a:defRPr sz="1600"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6596888" y="1636847"/>
            <a:ext cx="2816991" cy="393700"/>
          </a:xfrm>
          <a:prstGeom prst="rect">
            <a:avLst/>
          </a:prstGeom>
        </p:spPr>
        <p:txBody>
          <a:bodyPr/>
          <a:lstStyle>
            <a:lvl1pPr marL="0" indent="0">
              <a:buNone/>
              <a:defRPr/>
            </a:lvl1pPr>
          </a:lstStyle>
          <a:p>
            <a:pPr lvl="0"/>
            <a:r>
              <a:rPr lang="en-US" dirty="0"/>
              <a:t>Subhead</a:t>
            </a:r>
          </a:p>
        </p:txBody>
      </p:sp>
      <p:sp>
        <p:nvSpPr>
          <p:cNvPr id="11" name="Picture Placeholder 5">
            <a:extLst>
              <a:ext uri="{FF2B5EF4-FFF2-40B4-BE49-F238E27FC236}">
                <a16:creationId xmlns:a16="http://schemas.microsoft.com/office/drawing/2014/main" id="{5862DD82-65A9-184D-9447-FB2C64FCFBDE}"/>
              </a:ext>
            </a:extLst>
          </p:cNvPr>
          <p:cNvSpPr>
            <a:spLocks noGrp="1"/>
          </p:cNvSpPr>
          <p:nvPr>
            <p:ph type="pic" sz="quarter" idx="11"/>
          </p:nvPr>
        </p:nvSpPr>
        <p:spPr>
          <a:xfrm>
            <a:off x="1284758" y="1638010"/>
            <a:ext cx="4774928" cy="2837737"/>
          </a:xfrm>
          <a:prstGeom prst="rect">
            <a:avLst/>
          </a:prstGeom>
        </p:spPr>
        <p:txBody>
          <a:bodyPr/>
          <a:lstStyle/>
          <a:p>
            <a:endParaRPr lang="en-US"/>
          </a:p>
        </p:txBody>
      </p:sp>
    </p:spTree>
    <p:extLst>
      <p:ext uri="{BB962C8B-B14F-4D97-AF65-F5344CB8AC3E}">
        <p14:creationId xmlns:p14="http://schemas.microsoft.com/office/powerpoint/2010/main" val="404873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1FF94BB-FD69-2C49-9E5A-9E68DBE37C4D}"/>
              </a:ext>
            </a:extLst>
          </p:cNvPr>
          <p:cNvSpPr>
            <a:spLocks noGrp="1"/>
          </p:cNvSpPr>
          <p:nvPr>
            <p:ph type="pic" sz="quarter" idx="10"/>
          </p:nvPr>
        </p:nvSpPr>
        <p:spPr>
          <a:xfrm>
            <a:off x="1" y="-1"/>
            <a:ext cx="12192000" cy="5270501"/>
          </a:xfrm>
          <a:prstGeom prst="rect">
            <a:avLst/>
          </a:prstGeom>
        </p:spPr>
        <p:txBody>
          <a:bodyPr/>
          <a:lstStyle/>
          <a:p>
            <a:endParaRPr lang="en-US"/>
          </a:p>
        </p:txBody>
      </p:sp>
    </p:spTree>
    <p:extLst>
      <p:ext uri="{BB962C8B-B14F-4D97-AF65-F5344CB8AC3E}">
        <p14:creationId xmlns:p14="http://schemas.microsoft.com/office/powerpoint/2010/main" val="188112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DE0F12-FF96-9C43-A14D-576CC5F418FE}"/>
              </a:ext>
            </a:extLst>
          </p:cNvPr>
          <p:cNvSpPr>
            <a:spLocks noGrp="1"/>
          </p:cNvSpPr>
          <p:nvPr>
            <p:ph type="body" sz="quarter" idx="10" hasCustomPrompt="1"/>
          </p:nvPr>
        </p:nvSpPr>
        <p:spPr>
          <a:xfrm>
            <a:off x="713292" y="1591521"/>
            <a:ext cx="2029909" cy="2725837"/>
          </a:xfrm>
          <a:prstGeom prst="rect">
            <a:avLst/>
          </a:prstGeom>
        </p:spPr>
        <p:txBody>
          <a:bodyPr/>
          <a:lstStyle>
            <a:lvl1pPr marL="0" indent="0">
              <a:buNone/>
              <a:defRPr sz="2000"/>
            </a:lvl1pPr>
          </a:lstStyle>
          <a:p>
            <a:pPr lvl="0"/>
            <a:r>
              <a:rPr lang="en-US" dirty="0"/>
              <a:t>Subhead</a:t>
            </a:r>
          </a:p>
        </p:txBody>
      </p:sp>
      <p:sp>
        <p:nvSpPr>
          <p:cNvPr id="4" name="Picture Placeholder 3">
            <a:extLst>
              <a:ext uri="{FF2B5EF4-FFF2-40B4-BE49-F238E27FC236}">
                <a16:creationId xmlns:a16="http://schemas.microsoft.com/office/drawing/2014/main" id="{A8F00FAC-9108-6C41-9CDD-082F77FE0525}"/>
              </a:ext>
            </a:extLst>
          </p:cNvPr>
          <p:cNvSpPr>
            <a:spLocks noGrp="1"/>
          </p:cNvSpPr>
          <p:nvPr>
            <p:ph type="pic" sz="quarter" idx="11"/>
          </p:nvPr>
        </p:nvSpPr>
        <p:spPr>
          <a:xfrm>
            <a:off x="3329609" y="-1"/>
            <a:ext cx="8862392" cy="5270501"/>
          </a:xfrm>
          <a:prstGeom prst="rect">
            <a:avLst/>
          </a:prstGeom>
        </p:spPr>
        <p:txBody>
          <a:bodyPr/>
          <a:lstStyle/>
          <a:p>
            <a:endParaRPr lang="en-US"/>
          </a:p>
        </p:txBody>
      </p:sp>
    </p:spTree>
    <p:extLst>
      <p:ext uri="{BB962C8B-B14F-4D97-AF65-F5344CB8AC3E}">
        <p14:creationId xmlns:p14="http://schemas.microsoft.com/office/powerpoint/2010/main" val="370974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1284760" y="799098"/>
            <a:ext cx="6275408" cy="547467"/>
          </a:xfrm>
          <a:prstGeom prst="rect">
            <a:avLst/>
          </a:prstGeom>
        </p:spPr>
        <p:txBody>
          <a:bodyPr/>
          <a:lstStyle>
            <a:lvl1pPr>
              <a:defRPr sz="3600" baseline="0">
                <a:solidFill>
                  <a:srgbClr val="2164B1"/>
                </a:solidFill>
              </a:defRPr>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284760" y="2067089"/>
            <a:ext cx="6275408" cy="1866237"/>
          </a:xfrm>
          <a:prstGeom prst="rect">
            <a:avLst/>
          </a:prstGeo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284758" y="1509975"/>
            <a:ext cx="6275408" cy="393700"/>
          </a:xfrm>
          <a:prstGeom prst="rect">
            <a:avLst/>
          </a:prstGeom>
        </p:spPr>
        <p:txBody>
          <a:bodyPr/>
          <a:lstStyle>
            <a:lvl1pPr marL="0" indent="0">
              <a:buNone/>
              <a:defRPr/>
            </a:lvl1pPr>
          </a:lstStyle>
          <a:p>
            <a:pPr lvl="0"/>
            <a:r>
              <a:rPr lang="en-US" dirty="0"/>
              <a:t>Subhead</a:t>
            </a:r>
          </a:p>
        </p:txBody>
      </p:sp>
      <p:sp>
        <p:nvSpPr>
          <p:cNvPr id="6" name="Picture Placeholder 3">
            <a:extLst>
              <a:ext uri="{FF2B5EF4-FFF2-40B4-BE49-F238E27FC236}">
                <a16:creationId xmlns:a16="http://schemas.microsoft.com/office/drawing/2014/main" id="{D446A48D-3A91-D042-B9BD-0834A734BB8B}"/>
              </a:ext>
            </a:extLst>
          </p:cNvPr>
          <p:cNvSpPr>
            <a:spLocks noGrp="1"/>
          </p:cNvSpPr>
          <p:nvPr>
            <p:ph type="pic" sz="quarter" idx="11"/>
          </p:nvPr>
        </p:nvSpPr>
        <p:spPr>
          <a:xfrm>
            <a:off x="8647039" y="-1"/>
            <a:ext cx="3544961" cy="5270501"/>
          </a:xfrm>
          <a:prstGeom prst="rect">
            <a:avLst/>
          </a:prstGeom>
        </p:spPr>
        <p:txBody>
          <a:bodyPr/>
          <a:lstStyle/>
          <a:p>
            <a:endParaRPr lang="en-US"/>
          </a:p>
        </p:txBody>
      </p:sp>
    </p:spTree>
    <p:extLst>
      <p:ext uri="{BB962C8B-B14F-4D97-AF65-F5344CB8AC3E}">
        <p14:creationId xmlns:p14="http://schemas.microsoft.com/office/powerpoint/2010/main" val="253195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FB2-9571-4A43-9B1A-CC065AE3666E}"/>
              </a:ext>
            </a:extLst>
          </p:cNvPr>
          <p:cNvSpPr>
            <a:spLocks noGrp="1"/>
          </p:cNvSpPr>
          <p:nvPr>
            <p:ph type="title" hasCustomPrompt="1"/>
          </p:nvPr>
        </p:nvSpPr>
        <p:spPr>
          <a:xfrm>
            <a:off x="4988688" y="401660"/>
            <a:ext cx="5648445" cy="547467"/>
          </a:xfrm>
          <a:prstGeom prst="rect">
            <a:avLst/>
          </a:prstGeom>
        </p:spPr>
        <p:txBody>
          <a:bodyPr/>
          <a:lstStyle>
            <a:lvl1pPr algn="ctr">
              <a:defRPr sz="3600" baseline="0">
                <a:solidFill>
                  <a:srgbClr val="2164B1"/>
                </a:solidFill>
              </a:defRPr>
            </a:lvl1pPr>
          </a:lstStyle>
          <a:p>
            <a:r>
              <a:rPr lang="en-US" dirty="0"/>
              <a:t>Header</a:t>
            </a:r>
          </a:p>
        </p:txBody>
      </p:sp>
      <p:sp>
        <p:nvSpPr>
          <p:cNvPr id="3" name="Content Placeholder 2">
            <a:extLst>
              <a:ext uri="{FF2B5EF4-FFF2-40B4-BE49-F238E27FC236}">
                <a16:creationId xmlns:a16="http://schemas.microsoft.com/office/drawing/2014/main" id="{F7F5C893-AFC1-214F-AA23-AA20B7E54EED}"/>
              </a:ext>
            </a:extLst>
          </p:cNvPr>
          <p:cNvSpPr>
            <a:spLocks noGrp="1"/>
          </p:cNvSpPr>
          <p:nvPr>
            <p:ph idx="1"/>
          </p:nvPr>
        </p:nvSpPr>
        <p:spPr>
          <a:xfrm>
            <a:off x="1030148" y="4195949"/>
            <a:ext cx="2421037" cy="739129"/>
          </a:xfrm>
          <a:prstGeom prst="rect">
            <a:avLst/>
          </a:prstGeom>
        </p:spPr>
        <p:txBody>
          <a:bodyPr/>
          <a:lstStyle>
            <a:lvl1pPr>
              <a:defRPr sz="1400" b="0" i="0">
                <a:latin typeface="Arial" panose="020B0604020202020204" pitchFamily="34" charset="0"/>
                <a:cs typeface="Arial" panose="020B0604020202020204" pitchFamily="34" charset="0"/>
              </a:defRPr>
            </a:lvl1pPr>
            <a:lvl2pPr>
              <a:defRPr sz="1200" b="0" i="0">
                <a:latin typeface="Arial" panose="020B0604020202020204" pitchFamily="34" charset="0"/>
                <a:cs typeface="Arial" panose="020B0604020202020204" pitchFamily="34" charset="0"/>
              </a:defRPr>
            </a:lvl2pPr>
            <a:lvl3pPr>
              <a:defRPr sz="1100" b="0" i="0">
                <a:latin typeface="Arial" panose="020B0604020202020204" pitchFamily="34" charset="0"/>
                <a:cs typeface="Arial" panose="020B0604020202020204" pitchFamily="34" charset="0"/>
              </a:defRPr>
            </a:lvl3pPr>
            <a:lvl4pPr>
              <a:defRPr sz="1051" b="0" i="0">
                <a:latin typeface="Arial" panose="020B0604020202020204" pitchFamily="34" charset="0"/>
                <a:cs typeface="Arial" panose="020B0604020202020204" pitchFamily="34" charset="0"/>
              </a:defRPr>
            </a:lvl4pPr>
            <a:lvl5pPr>
              <a:defRPr sz="1051" b="0" i="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FA3898BC-F303-6C4A-9B15-B424F3FAC75A}"/>
              </a:ext>
            </a:extLst>
          </p:cNvPr>
          <p:cNvSpPr>
            <a:spLocks noGrp="1"/>
          </p:cNvSpPr>
          <p:nvPr>
            <p:ph type="body" sz="quarter" idx="10" hasCustomPrompt="1"/>
          </p:nvPr>
        </p:nvSpPr>
        <p:spPr>
          <a:xfrm>
            <a:off x="1294435" y="1795443"/>
            <a:ext cx="2710407" cy="1781134"/>
          </a:xfrm>
          <a:prstGeom prst="rect">
            <a:avLst/>
          </a:prstGeom>
        </p:spPr>
        <p:txBody>
          <a:bodyPr/>
          <a:lstStyle>
            <a:lvl1pPr marL="0" indent="0">
              <a:buNone/>
              <a:defRPr/>
            </a:lvl1pPr>
          </a:lstStyle>
          <a:p>
            <a:pPr lvl="0"/>
            <a:r>
              <a:rPr lang="en-US" dirty="0"/>
              <a:t>Subhead</a:t>
            </a:r>
          </a:p>
        </p:txBody>
      </p:sp>
      <p:sp>
        <p:nvSpPr>
          <p:cNvPr id="8" name="Chart Placeholder 7">
            <a:extLst>
              <a:ext uri="{FF2B5EF4-FFF2-40B4-BE49-F238E27FC236}">
                <a16:creationId xmlns:a16="http://schemas.microsoft.com/office/drawing/2014/main" id="{1839F63E-1986-AB40-9697-98B13AB7A530}"/>
              </a:ext>
            </a:extLst>
          </p:cNvPr>
          <p:cNvSpPr>
            <a:spLocks noGrp="1"/>
          </p:cNvSpPr>
          <p:nvPr>
            <p:ph type="chart" sz="quarter" idx="11"/>
          </p:nvPr>
        </p:nvSpPr>
        <p:spPr>
          <a:xfrm>
            <a:off x="4988688" y="1076327"/>
            <a:ext cx="5648445" cy="3859213"/>
          </a:xfrm>
          <a:prstGeom prst="rect">
            <a:avLst/>
          </a:prstGeom>
        </p:spPr>
        <p:txBody>
          <a:bodyPr/>
          <a:lstStyle/>
          <a:p>
            <a:endParaRPr lang="en-US"/>
          </a:p>
        </p:txBody>
      </p:sp>
    </p:spTree>
    <p:extLst>
      <p:ext uri="{BB962C8B-B14F-4D97-AF65-F5344CB8AC3E}">
        <p14:creationId xmlns:p14="http://schemas.microsoft.com/office/powerpoint/2010/main" val="330135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26AE49-6FB8-D148-8B0A-A5D9AD168503}"/>
              </a:ext>
            </a:extLst>
          </p:cNvPr>
          <p:cNvSpPr/>
          <p:nvPr userDrawn="1"/>
        </p:nvSpPr>
        <p:spPr>
          <a:xfrm flipV="1">
            <a:off x="9209749" y="5271292"/>
            <a:ext cx="2982251" cy="90000"/>
          </a:xfrm>
          <a:prstGeom prst="rect">
            <a:avLst/>
          </a:prstGeom>
          <a:solidFill>
            <a:srgbClr val="3D1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EE164F-EE4F-1C4C-A16B-6745870260F2}"/>
              </a:ext>
            </a:extLst>
          </p:cNvPr>
          <p:cNvSpPr txBox="1"/>
          <p:nvPr userDrawn="1"/>
        </p:nvSpPr>
        <p:spPr>
          <a:xfrm>
            <a:off x="1152436" y="6074302"/>
            <a:ext cx="5099277" cy="415498"/>
          </a:xfrm>
          <a:prstGeom prst="rect">
            <a:avLst/>
          </a:prstGeom>
          <a:noFill/>
        </p:spPr>
        <p:txBody>
          <a:bodyPr wrap="square" rtlCol="0">
            <a:spAutoFit/>
          </a:bodyPr>
          <a:lstStyle/>
          <a:p>
            <a:r>
              <a:rPr lang="en-US" sz="2100" b="1" i="0" baseline="0" dirty="0">
                <a:solidFill>
                  <a:srgbClr val="2164B1"/>
                </a:solidFill>
                <a:latin typeface="Arial" panose="020B0604020202020204" pitchFamily="34" charset="0"/>
                <a:cs typeface="Arial" panose="020B0604020202020204" pitchFamily="34" charset="0"/>
              </a:rPr>
              <a:t>umanitoba.ca</a:t>
            </a:r>
          </a:p>
        </p:txBody>
      </p:sp>
      <p:pic>
        <p:nvPicPr>
          <p:cNvPr id="9" name="Picture 8" descr="university of manitoba logo">
            <a:extLst>
              <a:ext uri="{FF2B5EF4-FFF2-40B4-BE49-F238E27FC236}">
                <a16:creationId xmlns:a16="http://schemas.microsoft.com/office/drawing/2014/main" id="{2638F6E0-FB44-B944-9047-81F9996F15F7}"/>
              </a:ext>
            </a:extLst>
          </p:cNvPr>
          <p:cNvPicPr>
            <a:picLocks noChangeAspect="1"/>
          </p:cNvPicPr>
          <p:nvPr userDrawn="1"/>
        </p:nvPicPr>
        <p:blipFill>
          <a:blip r:embed="rId13"/>
          <a:stretch>
            <a:fillRect/>
          </a:stretch>
        </p:blipFill>
        <p:spPr>
          <a:xfrm>
            <a:off x="9199621" y="5533150"/>
            <a:ext cx="2389536" cy="1152199"/>
          </a:xfrm>
          <a:prstGeom prst="rect">
            <a:avLst/>
          </a:prstGeom>
        </p:spPr>
      </p:pic>
      <p:sp>
        <p:nvSpPr>
          <p:cNvPr id="13" name="Rectangle 12">
            <a:extLst>
              <a:ext uri="{FF2B5EF4-FFF2-40B4-BE49-F238E27FC236}">
                <a16:creationId xmlns:a16="http://schemas.microsoft.com/office/drawing/2014/main" id="{DFDCD870-114B-9948-AF1C-5FA11F706DCE}"/>
              </a:ext>
            </a:extLst>
          </p:cNvPr>
          <p:cNvSpPr/>
          <p:nvPr userDrawn="1"/>
        </p:nvSpPr>
        <p:spPr>
          <a:xfrm flipV="1">
            <a:off x="-43132" y="5271292"/>
            <a:ext cx="9254077" cy="90000"/>
          </a:xfrm>
          <a:custGeom>
            <a:avLst/>
            <a:gdLst>
              <a:gd name="connsiteX0" fmla="*/ 0 w 9088977"/>
              <a:gd name="connsiteY0" fmla="*/ 0 h 90000"/>
              <a:gd name="connsiteX1" fmla="*/ 9088977 w 9088977"/>
              <a:gd name="connsiteY1" fmla="*/ 0 h 90000"/>
              <a:gd name="connsiteX2" fmla="*/ 9088977 w 9088977"/>
              <a:gd name="connsiteY2" fmla="*/ 90000 h 90000"/>
              <a:gd name="connsiteX3" fmla="*/ 0 w 9088977"/>
              <a:gd name="connsiteY3" fmla="*/ 90000 h 90000"/>
              <a:gd name="connsiteX4" fmla="*/ 0 w 9088977"/>
              <a:gd name="connsiteY4" fmla="*/ 0 h 90000"/>
              <a:gd name="connsiteX0" fmla="*/ 0 w 9254077"/>
              <a:gd name="connsiteY0" fmla="*/ 0 h 90000"/>
              <a:gd name="connsiteX1" fmla="*/ 9254077 w 9254077"/>
              <a:gd name="connsiteY1" fmla="*/ 0 h 90000"/>
              <a:gd name="connsiteX2" fmla="*/ 9088977 w 9254077"/>
              <a:gd name="connsiteY2" fmla="*/ 90000 h 90000"/>
              <a:gd name="connsiteX3" fmla="*/ 0 w 9254077"/>
              <a:gd name="connsiteY3" fmla="*/ 90000 h 90000"/>
              <a:gd name="connsiteX4" fmla="*/ 0 w 9254077"/>
              <a:gd name="connsiteY4" fmla="*/ 0 h 9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077" h="90000">
                <a:moveTo>
                  <a:pt x="0" y="0"/>
                </a:moveTo>
                <a:lnTo>
                  <a:pt x="9254077" y="0"/>
                </a:lnTo>
                <a:lnTo>
                  <a:pt x="9088977" y="90000"/>
                </a:lnTo>
                <a:lnTo>
                  <a:pt x="0" y="90000"/>
                </a:lnTo>
                <a:lnTo>
                  <a:pt x="0" y="0"/>
                </a:lnTo>
                <a:close/>
              </a:path>
            </a:pathLst>
          </a:custGeom>
          <a:solidFill>
            <a:srgbClr val="216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64B1"/>
              </a:solidFill>
            </a:endParaRPr>
          </a:p>
        </p:txBody>
      </p:sp>
    </p:spTree>
    <p:extLst>
      <p:ext uri="{BB962C8B-B14F-4D97-AF65-F5344CB8AC3E}">
        <p14:creationId xmlns:p14="http://schemas.microsoft.com/office/powerpoint/2010/main" val="3855661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b="1" i="0"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umanitoba.ca/education/student-experience/financial-aid-and-awards"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0E4BC-8EB1-4A4B-8A07-BCDE006AA55D}"/>
              </a:ext>
            </a:extLst>
          </p:cNvPr>
          <p:cNvSpPr>
            <a:spLocks noGrp="1"/>
          </p:cNvSpPr>
          <p:nvPr>
            <p:ph type="title"/>
          </p:nvPr>
        </p:nvSpPr>
        <p:spPr/>
        <p:txBody>
          <a:bodyPr/>
          <a:lstStyle/>
          <a:p>
            <a:r>
              <a:rPr lang="en-US" dirty="0"/>
              <a:t>Applying for Graduate Awards &amp; Funding </a:t>
            </a:r>
          </a:p>
        </p:txBody>
      </p:sp>
      <p:sp>
        <p:nvSpPr>
          <p:cNvPr id="5" name="Text Placeholder 4">
            <a:extLst>
              <a:ext uri="{FF2B5EF4-FFF2-40B4-BE49-F238E27FC236}">
                <a16:creationId xmlns:a16="http://schemas.microsoft.com/office/drawing/2014/main" id="{175B9997-7BB5-2241-ABDF-C779765D7906}"/>
              </a:ext>
            </a:extLst>
          </p:cNvPr>
          <p:cNvSpPr>
            <a:spLocks noGrp="1"/>
          </p:cNvSpPr>
          <p:nvPr>
            <p:ph type="body" idx="1"/>
          </p:nvPr>
        </p:nvSpPr>
        <p:spPr>
          <a:xfrm>
            <a:off x="1761893" y="2994378"/>
            <a:ext cx="9740951" cy="1254237"/>
          </a:xfrm>
        </p:spPr>
        <p:txBody>
          <a:bodyPr>
            <a:normAutofit/>
          </a:bodyPr>
          <a:lstStyle/>
          <a:p>
            <a:r>
              <a:rPr lang="en-US" dirty="0"/>
              <a:t>Dr. Melanie Janzen</a:t>
            </a:r>
          </a:p>
          <a:p>
            <a:r>
              <a:rPr lang="en-US" sz="1900" dirty="0"/>
              <a:t>Associate Dean – Graduate Programs and Research </a:t>
            </a:r>
          </a:p>
          <a:p>
            <a:r>
              <a:rPr lang="en-US" sz="1900" dirty="0"/>
              <a:t>August 2023</a:t>
            </a:r>
          </a:p>
        </p:txBody>
      </p:sp>
    </p:spTree>
    <p:extLst>
      <p:ext uri="{BB962C8B-B14F-4D97-AF65-F5344CB8AC3E}">
        <p14:creationId xmlns:p14="http://schemas.microsoft.com/office/powerpoint/2010/main" val="173577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12BA-1635-5890-5322-0376F6A891DB}"/>
              </a:ext>
            </a:extLst>
          </p:cNvPr>
          <p:cNvSpPr>
            <a:spLocks noGrp="1"/>
          </p:cNvSpPr>
          <p:nvPr>
            <p:ph type="title"/>
          </p:nvPr>
        </p:nvSpPr>
        <p:spPr>
          <a:xfrm>
            <a:off x="1038179" y="270553"/>
            <a:ext cx="9584803" cy="547467"/>
          </a:xfrm>
        </p:spPr>
        <p:txBody>
          <a:bodyPr/>
          <a:lstStyle/>
          <a:p>
            <a:r>
              <a:rPr lang="en-US" dirty="0"/>
              <a:t>References </a:t>
            </a:r>
          </a:p>
        </p:txBody>
      </p:sp>
      <p:sp>
        <p:nvSpPr>
          <p:cNvPr id="3" name="Content Placeholder 2">
            <a:extLst>
              <a:ext uri="{FF2B5EF4-FFF2-40B4-BE49-F238E27FC236}">
                <a16:creationId xmlns:a16="http://schemas.microsoft.com/office/drawing/2014/main" id="{FB7FC809-F618-FF72-EE2F-802A75A70515}"/>
              </a:ext>
            </a:extLst>
          </p:cNvPr>
          <p:cNvSpPr>
            <a:spLocks noGrp="1"/>
          </p:cNvSpPr>
          <p:nvPr>
            <p:ph idx="1"/>
          </p:nvPr>
        </p:nvSpPr>
        <p:spPr>
          <a:xfrm>
            <a:off x="1038179" y="818020"/>
            <a:ext cx="10417385" cy="4021353"/>
          </a:xfrm>
        </p:spPr>
        <p:txBody>
          <a:bodyPr/>
          <a:lstStyle/>
          <a:p>
            <a:r>
              <a:rPr lang="en-US" sz="1800" dirty="0"/>
              <a:t>Your Program Advisor is your most important reference</a:t>
            </a:r>
          </a:p>
          <a:p>
            <a:r>
              <a:rPr lang="en-US" sz="1800" dirty="0"/>
              <a:t>Be professional when making your request</a:t>
            </a:r>
          </a:p>
          <a:p>
            <a:r>
              <a:rPr lang="en-US" sz="1800" dirty="0"/>
              <a:t>Ask well in advance of the deadline; more substantive applications require more substantive reference letters (e.g., Vanier, SSHRC). Keep your advisor abreast of your application plans.</a:t>
            </a:r>
          </a:p>
          <a:p>
            <a:r>
              <a:rPr lang="en-US" sz="1800" dirty="0"/>
              <a:t>Confirm their agreement before you include their name on applications</a:t>
            </a:r>
          </a:p>
          <a:p>
            <a:r>
              <a:rPr lang="en-US" sz="1800" dirty="0"/>
              <a:t>When you ask include:</a:t>
            </a:r>
          </a:p>
          <a:p>
            <a:pPr lvl="1"/>
            <a:r>
              <a:rPr lang="en-US" sz="1800" dirty="0"/>
              <a:t>your CV; </a:t>
            </a:r>
          </a:p>
          <a:p>
            <a:pPr lvl="1"/>
            <a:r>
              <a:rPr lang="en-US" sz="1800" dirty="0"/>
              <a:t>the criteria of the award; </a:t>
            </a:r>
          </a:p>
          <a:p>
            <a:pPr lvl="1"/>
            <a:r>
              <a:rPr lang="en-US" sz="1800" dirty="0"/>
              <a:t>your research statement or other materials that you are required to submit;</a:t>
            </a:r>
          </a:p>
          <a:p>
            <a:pPr lvl="1"/>
            <a:r>
              <a:rPr lang="en-US" sz="1800" dirty="0"/>
              <a:t>if stated, the information required by the funder for the reference letter (evaluation criteria, word length, formatting); </a:t>
            </a:r>
          </a:p>
          <a:p>
            <a:pPr lvl="1"/>
            <a:r>
              <a:rPr lang="en-US" sz="1800" dirty="0"/>
              <a:t>the deadline for the reference letter; and </a:t>
            </a:r>
          </a:p>
          <a:p>
            <a:pPr lvl="1">
              <a:lnSpc>
                <a:spcPct val="50000"/>
              </a:lnSpc>
            </a:pPr>
            <a:r>
              <a:rPr lang="en-US" sz="1800" dirty="0"/>
              <a:t>the process/place for submitting</a:t>
            </a:r>
          </a:p>
          <a:p>
            <a:pPr marL="0" indent="0">
              <a:lnSpc>
                <a:spcPct val="50000"/>
              </a:lnSpc>
              <a:buNone/>
            </a:pPr>
            <a:r>
              <a:rPr lang="en-US" sz="1800" i="1" dirty="0"/>
              <a:t>*Make it as easy as possible for your reference to review the materials you provide</a:t>
            </a:r>
          </a:p>
          <a:p>
            <a:endParaRPr lang="en-US" dirty="0"/>
          </a:p>
          <a:p>
            <a:endParaRPr lang="en-US" dirty="0"/>
          </a:p>
        </p:txBody>
      </p:sp>
    </p:spTree>
    <p:extLst>
      <p:ext uri="{BB962C8B-B14F-4D97-AF65-F5344CB8AC3E}">
        <p14:creationId xmlns:p14="http://schemas.microsoft.com/office/powerpoint/2010/main" val="191603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876A-4B37-9E33-90F7-BAC718DC9C1D}"/>
              </a:ext>
            </a:extLst>
          </p:cNvPr>
          <p:cNvSpPr>
            <a:spLocks noGrp="1"/>
          </p:cNvSpPr>
          <p:nvPr>
            <p:ph type="title"/>
          </p:nvPr>
        </p:nvSpPr>
        <p:spPr/>
        <p:txBody>
          <a:bodyPr/>
          <a:lstStyle/>
          <a:p>
            <a:r>
              <a:rPr lang="en-US" dirty="0"/>
              <a:t>Faculty-Funded Awards </a:t>
            </a:r>
          </a:p>
        </p:txBody>
      </p:sp>
      <p:sp>
        <p:nvSpPr>
          <p:cNvPr id="6" name="Text Placeholder 5">
            <a:extLst>
              <a:ext uri="{FF2B5EF4-FFF2-40B4-BE49-F238E27FC236}">
                <a16:creationId xmlns:a16="http://schemas.microsoft.com/office/drawing/2014/main" id="{41D8D6AE-1EF6-74C7-B603-D62D7C981159}"/>
              </a:ext>
            </a:extLst>
          </p:cNvPr>
          <p:cNvSpPr>
            <a:spLocks noGrp="1"/>
          </p:cNvSpPr>
          <p:nvPr>
            <p:ph idx="1"/>
          </p:nvPr>
        </p:nvSpPr>
        <p:spPr>
          <a:prstGeom prst="rect">
            <a:avLst/>
          </a:prstGeom>
        </p:spPr>
        <p:txBody>
          <a:bodyPr/>
          <a:lstStyle/>
          <a:p>
            <a:r>
              <a:rPr lang="en-US" dirty="0"/>
              <a:t>Graduate Research Award</a:t>
            </a:r>
          </a:p>
          <a:p>
            <a:r>
              <a:rPr lang="en-US" dirty="0"/>
              <a:t>Graduate Conference Award </a:t>
            </a:r>
          </a:p>
          <a:p>
            <a:r>
              <a:rPr lang="en-US" dirty="0"/>
              <a:t>Graduate Manuscript Preparation Award</a:t>
            </a:r>
          </a:p>
          <a:p>
            <a:endParaRPr lang="en-US" dirty="0"/>
          </a:p>
          <a:p>
            <a:pPr marL="0" indent="0">
              <a:buNone/>
            </a:pPr>
            <a:r>
              <a:rPr lang="en-US" dirty="0"/>
              <a:t>These are all on a rolling basis--apply when you </a:t>
            </a:r>
            <a:r>
              <a:rPr lang="en-US"/>
              <a:t>need it! </a:t>
            </a:r>
            <a:endParaRPr lang="en-US" dirty="0"/>
          </a:p>
        </p:txBody>
      </p:sp>
    </p:spTree>
    <p:extLst>
      <p:ext uri="{BB962C8B-B14F-4D97-AF65-F5344CB8AC3E}">
        <p14:creationId xmlns:p14="http://schemas.microsoft.com/office/powerpoint/2010/main" val="226303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F65AEA1-20F2-2649-B294-894FD40682ED}"/>
              </a:ext>
            </a:extLst>
          </p:cNvPr>
          <p:cNvSpPr>
            <a:spLocks noGrp="1"/>
          </p:cNvSpPr>
          <p:nvPr>
            <p:ph type="title"/>
          </p:nvPr>
        </p:nvSpPr>
        <p:spPr/>
        <p:txBody>
          <a:bodyPr/>
          <a:lstStyle/>
          <a:p>
            <a:r>
              <a:rPr lang="en-US" dirty="0"/>
              <a:t>Questions or Comments </a:t>
            </a:r>
          </a:p>
        </p:txBody>
      </p:sp>
      <p:sp>
        <p:nvSpPr>
          <p:cNvPr id="19" name="Text Placeholder 18">
            <a:extLst>
              <a:ext uri="{FF2B5EF4-FFF2-40B4-BE49-F238E27FC236}">
                <a16:creationId xmlns:a16="http://schemas.microsoft.com/office/drawing/2014/main" id="{DCC77BA2-D496-D64E-A622-C137AEC8C712}"/>
              </a:ext>
            </a:extLst>
          </p:cNvPr>
          <p:cNvSpPr>
            <a:spLocks noGrp="1"/>
          </p:cNvSpPr>
          <p:nvPr>
            <p:ph type="body" sz="quarter" idx="10"/>
          </p:nvPr>
        </p:nvSpPr>
        <p:spPr/>
        <p:txBody>
          <a:bodyPr/>
          <a:lstStyle/>
          <a:p>
            <a:endParaRPr lang="en-US" dirty="0"/>
          </a:p>
        </p:txBody>
      </p:sp>
      <p:pic>
        <p:nvPicPr>
          <p:cNvPr id="21" name="Picture Placeholder 2">
            <a:extLst>
              <a:ext uri="{FF2B5EF4-FFF2-40B4-BE49-F238E27FC236}">
                <a16:creationId xmlns:a16="http://schemas.microsoft.com/office/drawing/2014/main" id="{3AD3B6B0-E7F4-BC41-8238-7B71CF495A91}"/>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t="5367" b="5367"/>
          <a:stretch/>
        </p:blipFill>
        <p:spPr>
          <a:prstGeom prst="rect">
            <a:avLst/>
          </a:prstGeom>
        </p:spPr>
      </p:pic>
      <p:sp>
        <p:nvSpPr>
          <p:cNvPr id="3" name="Content Placeholder 2">
            <a:extLst>
              <a:ext uri="{FF2B5EF4-FFF2-40B4-BE49-F238E27FC236}">
                <a16:creationId xmlns:a16="http://schemas.microsoft.com/office/drawing/2014/main" id="{3A055F57-2B5A-0BE5-BBF1-8489432BCC9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4935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F736764-6AE8-1243-ACC1-D851C4155B05}"/>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1" y="-1"/>
            <a:ext cx="12192000" cy="5270501"/>
          </a:xfrm>
        </p:spPr>
      </p:pic>
    </p:spTree>
    <p:extLst>
      <p:ext uri="{BB962C8B-B14F-4D97-AF65-F5344CB8AC3E}">
        <p14:creationId xmlns:p14="http://schemas.microsoft.com/office/powerpoint/2010/main" val="236340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9FDD1-5D3B-913E-C942-BAB149302CDF}"/>
              </a:ext>
            </a:extLst>
          </p:cNvPr>
          <p:cNvSpPr>
            <a:spLocks noGrp="1"/>
          </p:cNvSpPr>
          <p:nvPr>
            <p:ph type="body" sz="quarter" idx="10"/>
          </p:nvPr>
        </p:nvSpPr>
        <p:spPr>
          <a:xfrm>
            <a:off x="440378" y="356969"/>
            <a:ext cx="2341417" cy="4913531"/>
          </a:xfrm>
        </p:spPr>
        <p:txBody>
          <a:bodyPr/>
          <a:lstStyle/>
          <a:p>
            <a:pPr algn="ctr"/>
            <a:r>
              <a:rPr lang="en-US" sz="1800" dirty="0"/>
              <a:t>Traditional Territories Acknowledgment </a:t>
            </a:r>
          </a:p>
          <a:p>
            <a:pPr algn="ctr"/>
            <a:r>
              <a:rPr lang="en-US" sz="1400" b="0" dirty="0">
                <a:solidFill>
                  <a:srgbClr val="6B7069"/>
                </a:solidFill>
                <a:latin typeface="Roboto" panose="02000000000000000000" pitchFamily="2" charset="0"/>
              </a:rPr>
              <a:t>The University of Manitoba campuses are located on original lands of Anishinaabeg, Cree, Ojibwe-Cree, Dakota and Dene peoples, and on the homeland of the Red River Métis.</a:t>
            </a:r>
            <a:br>
              <a:rPr lang="en-US" sz="1400" dirty="0"/>
            </a:br>
            <a:r>
              <a:rPr lang="en-US" sz="1400" b="0" dirty="0">
                <a:solidFill>
                  <a:srgbClr val="6B7069"/>
                </a:solidFill>
                <a:latin typeface="Roboto" panose="02000000000000000000" pitchFamily="2" charset="0"/>
              </a:rPr>
              <a:t>We respect the Treaties that were made on these territories, we acknowledge the harms and mistakes of the past, and we dedicate ourselves to move forward in partnership with Indigenous communities in a spirit of Reconciliation and collaboration.</a:t>
            </a:r>
            <a:endParaRPr lang="en-US" sz="1800" dirty="0"/>
          </a:p>
        </p:txBody>
      </p:sp>
      <p:pic>
        <p:nvPicPr>
          <p:cNvPr id="4" name="Picture Placeholder 3">
            <a:extLst>
              <a:ext uri="{FF2B5EF4-FFF2-40B4-BE49-F238E27FC236}">
                <a16:creationId xmlns:a16="http://schemas.microsoft.com/office/drawing/2014/main" id="{86CD3037-C579-86AD-F5F8-88FB00BBFED8}"/>
              </a:ext>
            </a:extLst>
          </p:cNvPr>
          <p:cNvPicPr>
            <a:picLocks noGrp="1" noChangeAspect="1"/>
          </p:cNvPicPr>
          <p:nvPr>
            <p:ph type="pic" sz="quarter" idx="11"/>
          </p:nvPr>
        </p:nvPicPr>
        <p:blipFill>
          <a:blip r:embed="rId3"/>
          <a:srcRect t="18561" b="18561"/>
          <a:stretch>
            <a:fillRect/>
          </a:stretch>
        </p:blipFill>
        <p:spPr>
          <a:xfrm>
            <a:off x="3329609" y="-1"/>
            <a:ext cx="8862392" cy="5270501"/>
          </a:xfrm>
          <a:prstGeom prst="rect">
            <a:avLst/>
          </a:prstGeom>
        </p:spPr>
      </p:pic>
    </p:spTree>
    <p:extLst>
      <p:ext uri="{BB962C8B-B14F-4D97-AF65-F5344CB8AC3E}">
        <p14:creationId xmlns:p14="http://schemas.microsoft.com/office/powerpoint/2010/main" val="248077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C82A-A490-A948-9132-8EDD43B04E4E}"/>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E29A4389-885E-DF44-9CA0-7150C0EFCDA1}"/>
              </a:ext>
            </a:extLst>
          </p:cNvPr>
          <p:cNvSpPr>
            <a:spLocks noGrp="1"/>
          </p:cNvSpPr>
          <p:nvPr>
            <p:ph idx="1"/>
          </p:nvPr>
        </p:nvSpPr>
        <p:spPr>
          <a:xfrm>
            <a:off x="1284758" y="1428037"/>
            <a:ext cx="9584803" cy="3766701"/>
          </a:xfrm>
        </p:spPr>
        <p:txBody>
          <a:bodyPr/>
          <a:lstStyle/>
          <a:p>
            <a:pPr>
              <a:lnSpc>
                <a:spcPct val="130000"/>
              </a:lnSpc>
              <a:buFont typeface="Wingdings" panose="05000000000000000000" pitchFamily="2" charset="2"/>
              <a:buChar char="Ø"/>
            </a:pPr>
            <a:r>
              <a:rPr lang="en-US" dirty="0"/>
              <a:t>Welcome &amp; Introductions </a:t>
            </a:r>
          </a:p>
          <a:p>
            <a:pPr>
              <a:lnSpc>
                <a:spcPct val="130000"/>
              </a:lnSpc>
              <a:buFont typeface="Wingdings" panose="05000000000000000000" pitchFamily="2" charset="2"/>
              <a:buChar char="Ø"/>
            </a:pPr>
            <a:r>
              <a:rPr lang="en-US" dirty="0"/>
              <a:t>Why Apply for Graduate Awards</a:t>
            </a:r>
          </a:p>
          <a:p>
            <a:pPr>
              <a:lnSpc>
                <a:spcPct val="130000"/>
              </a:lnSpc>
              <a:buFont typeface="Wingdings" panose="05000000000000000000" pitchFamily="2" charset="2"/>
              <a:buChar char="Ø"/>
            </a:pPr>
            <a:r>
              <a:rPr lang="en-US" dirty="0"/>
              <a:t>Where and How to Apply</a:t>
            </a:r>
          </a:p>
          <a:p>
            <a:pPr>
              <a:lnSpc>
                <a:spcPct val="130000"/>
              </a:lnSpc>
              <a:buFont typeface="Wingdings" panose="05000000000000000000" pitchFamily="2" charset="2"/>
              <a:buChar char="Ø"/>
            </a:pPr>
            <a:r>
              <a:rPr lang="en-US" dirty="0"/>
              <a:t>Tips for Compelling Applications </a:t>
            </a:r>
          </a:p>
        </p:txBody>
      </p:sp>
    </p:spTree>
    <p:extLst>
      <p:ext uri="{BB962C8B-B14F-4D97-AF65-F5344CB8AC3E}">
        <p14:creationId xmlns:p14="http://schemas.microsoft.com/office/powerpoint/2010/main" val="32526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F7AE-5EE4-023C-ABF1-268AA22FDE27}"/>
              </a:ext>
            </a:extLst>
          </p:cNvPr>
          <p:cNvSpPr>
            <a:spLocks noGrp="1"/>
          </p:cNvSpPr>
          <p:nvPr>
            <p:ph type="title"/>
          </p:nvPr>
        </p:nvSpPr>
        <p:spPr/>
        <p:txBody>
          <a:bodyPr/>
          <a:lstStyle/>
          <a:p>
            <a:r>
              <a:rPr lang="en-US" dirty="0"/>
              <a:t>Why Apply for Awards?</a:t>
            </a:r>
          </a:p>
        </p:txBody>
      </p:sp>
      <p:sp>
        <p:nvSpPr>
          <p:cNvPr id="3" name="Content Placeholder 2">
            <a:extLst>
              <a:ext uri="{FF2B5EF4-FFF2-40B4-BE49-F238E27FC236}">
                <a16:creationId xmlns:a16="http://schemas.microsoft.com/office/drawing/2014/main" id="{8D248C3C-AA46-48B2-7027-9034AF785990}"/>
              </a:ext>
            </a:extLst>
          </p:cNvPr>
          <p:cNvSpPr>
            <a:spLocks noGrp="1"/>
          </p:cNvSpPr>
          <p:nvPr>
            <p:ph idx="1"/>
          </p:nvPr>
        </p:nvSpPr>
        <p:spPr>
          <a:xfrm>
            <a:off x="1284760" y="1665515"/>
            <a:ext cx="6275408" cy="3156856"/>
          </a:xfrm>
        </p:spPr>
        <p:txBody>
          <a:bodyPr/>
          <a:lstStyle/>
          <a:p>
            <a:r>
              <a:rPr lang="en-US" dirty="0"/>
              <a:t>Funding $$</a:t>
            </a:r>
          </a:p>
          <a:p>
            <a:r>
              <a:rPr lang="en-US" dirty="0"/>
              <a:t>To receive peer-review evidence of merit</a:t>
            </a:r>
          </a:p>
          <a:p>
            <a:r>
              <a:rPr lang="en-US" dirty="0"/>
              <a:t>To build CV</a:t>
            </a:r>
          </a:p>
          <a:p>
            <a:r>
              <a:rPr lang="en-US" dirty="0"/>
              <a:t>To demonstrate research capability</a:t>
            </a:r>
          </a:p>
          <a:p>
            <a:pPr marL="0" indent="0">
              <a:buNone/>
            </a:pPr>
            <a:r>
              <a:rPr lang="en-US" i="1" dirty="0"/>
              <a:t>= having awards can lead to more awards!</a:t>
            </a:r>
          </a:p>
          <a:p>
            <a:endParaRPr lang="en-US" dirty="0"/>
          </a:p>
          <a:p>
            <a:pPr marL="0" indent="0">
              <a:buNone/>
            </a:pPr>
            <a:endParaRPr lang="en-US" dirty="0"/>
          </a:p>
        </p:txBody>
      </p:sp>
      <p:pic>
        <p:nvPicPr>
          <p:cNvPr id="6" name="Picture Placeholder 5">
            <a:extLst>
              <a:ext uri="{FF2B5EF4-FFF2-40B4-BE49-F238E27FC236}">
                <a16:creationId xmlns:a16="http://schemas.microsoft.com/office/drawing/2014/main" id="{39BFB22A-A381-668C-B522-E7C4D3BD3650}"/>
              </a:ext>
            </a:extLst>
          </p:cNvPr>
          <p:cNvPicPr>
            <a:picLocks noGrp="1" noChangeAspect="1"/>
          </p:cNvPicPr>
          <p:nvPr>
            <p:ph type="pic" sz="quarter" idx="11"/>
          </p:nvPr>
        </p:nvPicPr>
        <p:blipFill>
          <a:blip r:embed="rId2"/>
          <a:srcRect l="18" r="18"/>
          <a:stretch>
            <a:fillRect/>
          </a:stretch>
        </p:blipFill>
        <p:spPr>
          <a:prstGeom prst="rect">
            <a:avLst/>
          </a:prstGeom>
        </p:spPr>
      </p:pic>
    </p:spTree>
    <p:extLst>
      <p:ext uri="{BB962C8B-B14F-4D97-AF65-F5344CB8AC3E}">
        <p14:creationId xmlns:p14="http://schemas.microsoft.com/office/powerpoint/2010/main" val="65761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1FBD-93B3-E24B-BD33-BFD043D7A069}"/>
              </a:ext>
            </a:extLst>
          </p:cNvPr>
          <p:cNvSpPr>
            <a:spLocks noGrp="1"/>
          </p:cNvSpPr>
          <p:nvPr>
            <p:ph type="title"/>
          </p:nvPr>
        </p:nvSpPr>
        <p:spPr/>
        <p:txBody>
          <a:bodyPr/>
          <a:lstStyle/>
          <a:p>
            <a:r>
              <a:rPr lang="en-US" dirty="0"/>
              <a:t>Where to Find Graduate Awards</a:t>
            </a:r>
          </a:p>
        </p:txBody>
      </p:sp>
      <p:sp>
        <p:nvSpPr>
          <p:cNvPr id="4" name="Content Placeholder 3">
            <a:extLst>
              <a:ext uri="{FF2B5EF4-FFF2-40B4-BE49-F238E27FC236}">
                <a16:creationId xmlns:a16="http://schemas.microsoft.com/office/drawing/2014/main" id="{F1B8B068-7E0A-DF4D-9702-3A2360F07BC1}"/>
              </a:ext>
            </a:extLst>
          </p:cNvPr>
          <p:cNvSpPr>
            <a:spLocks noGrp="1"/>
          </p:cNvSpPr>
          <p:nvPr>
            <p:ph idx="1"/>
          </p:nvPr>
        </p:nvSpPr>
        <p:spPr>
          <a:xfrm>
            <a:off x="1284348" y="3474366"/>
            <a:ext cx="2851716" cy="1726383"/>
          </a:xfrm>
        </p:spPr>
        <p:txBody>
          <a:bodyPr/>
          <a:lstStyle/>
          <a:p>
            <a:pPr marL="285750" indent="-285750">
              <a:buFont typeface="Arial" panose="020B0604020202020204" pitchFamily="34" charset="0"/>
              <a:buChar char="•"/>
            </a:pPr>
            <a:r>
              <a:rPr lang="en-US" dirty="0"/>
              <a:t>SSHRC (Doctoral &amp; Vanier)</a:t>
            </a:r>
          </a:p>
          <a:p>
            <a:pPr marL="285750" indent="-285750">
              <a:buFont typeface="Arial" panose="020B0604020202020204" pitchFamily="34" charset="0"/>
              <a:buChar char="•"/>
            </a:pPr>
            <a:r>
              <a:rPr lang="en-US" dirty="0"/>
              <a:t>Pierre Elliott Trudeau Foundation (Doctoral)</a:t>
            </a:r>
          </a:p>
          <a:p>
            <a:pPr marL="285750" indent="-285750">
              <a:buFont typeface="Arial" panose="020B0604020202020204" pitchFamily="34" charset="0"/>
              <a:buChar char="•"/>
            </a:pPr>
            <a:r>
              <a:rPr lang="en-US" dirty="0"/>
              <a:t>CSSE groups, etc. </a:t>
            </a:r>
          </a:p>
          <a:p>
            <a:pPr marL="285750" indent="-285750">
              <a:buFont typeface="Arial" panose="020B0604020202020204" pitchFamily="34" charset="0"/>
              <a:buChar char="•"/>
            </a:pPr>
            <a:endParaRPr lang="en-US" dirty="0"/>
          </a:p>
          <a:p>
            <a:endParaRPr lang="en-US" dirty="0"/>
          </a:p>
        </p:txBody>
      </p:sp>
      <p:sp>
        <p:nvSpPr>
          <p:cNvPr id="6" name="Text Placeholder 5">
            <a:extLst>
              <a:ext uri="{FF2B5EF4-FFF2-40B4-BE49-F238E27FC236}">
                <a16:creationId xmlns:a16="http://schemas.microsoft.com/office/drawing/2014/main" id="{0B66BF05-ED48-F342-9CD5-BA1340D1C30E}"/>
              </a:ext>
            </a:extLst>
          </p:cNvPr>
          <p:cNvSpPr>
            <a:spLocks noGrp="1"/>
          </p:cNvSpPr>
          <p:nvPr>
            <p:ph type="body" sz="quarter" idx="10"/>
          </p:nvPr>
        </p:nvSpPr>
        <p:spPr/>
        <p:txBody>
          <a:bodyPr/>
          <a:lstStyle/>
          <a:p>
            <a:r>
              <a:rPr lang="en-US" dirty="0"/>
              <a:t>External  </a:t>
            </a:r>
          </a:p>
        </p:txBody>
      </p:sp>
      <p:sp>
        <p:nvSpPr>
          <p:cNvPr id="8" name="Content Placeholder 7">
            <a:extLst>
              <a:ext uri="{FF2B5EF4-FFF2-40B4-BE49-F238E27FC236}">
                <a16:creationId xmlns:a16="http://schemas.microsoft.com/office/drawing/2014/main" id="{990C16FA-E89A-924D-86F2-2F43CBC19C3A}"/>
              </a:ext>
            </a:extLst>
          </p:cNvPr>
          <p:cNvSpPr>
            <a:spLocks noGrp="1"/>
          </p:cNvSpPr>
          <p:nvPr>
            <p:ph idx="12"/>
          </p:nvPr>
        </p:nvSpPr>
        <p:spPr/>
        <p:txBody>
          <a:bodyPr/>
          <a:lstStyle/>
          <a:p>
            <a:pPr marL="285750" indent="-285750">
              <a:buFont typeface="Arial" panose="020B0604020202020204" pitchFamily="34" charset="0"/>
              <a:buChar char="•"/>
            </a:pPr>
            <a:r>
              <a:rPr lang="en-US" dirty="0"/>
              <a:t>UMGF ($14k &amp; $18k)</a:t>
            </a:r>
          </a:p>
          <a:p>
            <a:pPr marL="285750" indent="-285750">
              <a:buFont typeface="Arial" panose="020B0604020202020204" pitchFamily="34" charset="0"/>
              <a:buChar char="•"/>
            </a:pPr>
            <a:r>
              <a:rPr lang="en-US" dirty="0"/>
              <a:t>FGS Database </a:t>
            </a:r>
          </a:p>
          <a:p>
            <a:pPr marL="285750" indent="-285750">
              <a:buFont typeface="Arial" panose="020B0604020202020204" pitchFamily="34" charset="0"/>
              <a:buChar char="•"/>
            </a:pPr>
            <a:r>
              <a:rPr lang="en-US" dirty="0"/>
              <a:t>UM GSA Awards</a:t>
            </a:r>
          </a:p>
          <a:p>
            <a:endParaRPr lang="en-US" dirty="0"/>
          </a:p>
        </p:txBody>
      </p:sp>
      <p:sp>
        <p:nvSpPr>
          <p:cNvPr id="9" name="Text Placeholder 8">
            <a:extLst>
              <a:ext uri="{FF2B5EF4-FFF2-40B4-BE49-F238E27FC236}">
                <a16:creationId xmlns:a16="http://schemas.microsoft.com/office/drawing/2014/main" id="{4DD49037-25A5-3946-B0F1-80FA6A831310}"/>
              </a:ext>
            </a:extLst>
          </p:cNvPr>
          <p:cNvSpPr>
            <a:spLocks noGrp="1"/>
          </p:cNvSpPr>
          <p:nvPr>
            <p:ph type="body" sz="quarter" idx="13"/>
          </p:nvPr>
        </p:nvSpPr>
        <p:spPr/>
        <p:txBody>
          <a:bodyPr/>
          <a:lstStyle/>
          <a:p>
            <a:r>
              <a:rPr lang="en-US" dirty="0">
                <a:hlinkClick r:id="rId2"/>
              </a:rPr>
              <a:t>UManitoba</a:t>
            </a:r>
            <a:r>
              <a:rPr lang="en-US" dirty="0"/>
              <a:t> </a:t>
            </a:r>
          </a:p>
        </p:txBody>
      </p:sp>
      <p:sp>
        <p:nvSpPr>
          <p:cNvPr id="10" name="Content Placeholder 9">
            <a:extLst>
              <a:ext uri="{FF2B5EF4-FFF2-40B4-BE49-F238E27FC236}">
                <a16:creationId xmlns:a16="http://schemas.microsoft.com/office/drawing/2014/main" id="{41BD29AE-136C-7348-A9AB-EC588E97823C}"/>
              </a:ext>
            </a:extLst>
          </p:cNvPr>
          <p:cNvSpPr>
            <a:spLocks noGrp="1"/>
          </p:cNvSpPr>
          <p:nvPr>
            <p:ph idx="15"/>
          </p:nvPr>
        </p:nvSpPr>
        <p:spPr/>
        <p:txBody>
          <a:bodyPr/>
          <a:lstStyle/>
          <a:p>
            <a:pPr marL="285750" indent="-285750">
              <a:buFont typeface="Arial" panose="020B0604020202020204" pitchFamily="34" charset="0"/>
              <a:buChar char="•"/>
            </a:pPr>
            <a:r>
              <a:rPr lang="en-US" dirty="0"/>
              <a:t>Awards &amp; Scholarships</a:t>
            </a:r>
          </a:p>
          <a:p>
            <a:pPr marL="285750" indent="-285750">
              <a:buFont typeface="Arial" panose="020B0604020202020204" pitchFamily="34" charset="0"/>
              <a:buChar char="•"/>
            </a:pPr>
            <a:r>
              <a:rPr lang="en-US" dirty="0"/>
              <a:t>Faculty Research, Conference and Manuscript Prep Funds </a:t>
            </a:r>
          </a:p>
          <a:p>
            <a:pPr marL="285750" indent="-285750">
              <a:buFont typeface="Arial" panose="020B0604020202020204" pitchFamily="34" charset="0"/>
              <a:buChar char="•"/>
            </a:pPr>
            <a:r>
              <a:rPr lang="en-US" dirty="0"/>
              <a:t>Other </a:t>
            </a:r>
          </a:p>
        </p:txBody>
      </p:sp>
      <p:sp>
        <p:nvSpPr>
          <p:cNvPr id="11" name="Text Placeholder 10">
            <a:extLst>
              <a:ext uri="{FF2B5EF4-FFF2-40B4-BE49-F238E27FC236}">
                <a16:creationId xmlns:a16="http://schemas.microsoft.com/office/drawing/2014/main" id="{B921F081-94A6-FF40-8F3E-E7D1DF501B1D}"/>
              </a:ext>
            </a:extLst>
          </p:cNvPr>
          <p:cNvSpPr>
            <a:spLocks noGrp="1"/>
          </p:cNvSpPr>
          <p:nvPr>
            <p:ph type="body" sz="quarter" idx="16"/>
          </p:nvPr>
        </p:nvSpPr>
        <p:spPr/>
        <p:txBody>
          <a:bodyPr/>
          <a:lstStyle/>
          <a:p>
            <a:r>
              <a:rPr lang="en-US" dirty="0">
                <a:hlinkClick r:id="rId2"/>
              </a:rPr>
              <a:t>Faculty </a:t>
            </a:r>
            <a:endParaRPr lang="en-US" dirty="0"/>
          </a:p>
        </p:txBody>
      </p:sp>
      <p:pic>
        <p:nvPicPr>
          <p:cNvPr id="3" name="Picture Placeholder 2">
            <a:extLst>
              <a:ext uri="{FF2B5EF4-FFF2-40B4-BE49-F238E27FC236}">
                <a16:creationId xmlns:a16="http://schemas.microsoft.com/office/drawing/2014/main" id="{1B7E9E2B-C59D-B24A-8F5B-5B1342E5227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l="268" r="268"/>
          <a:stretch>
            <a:fillRect/>
          </a:stretch>
        </p:blipFill>
        <p:spPr/>
      </p:pic>
      <p:pic>
        <p:nvPicPr>
          <p:cNvPr id="5" name="Picture Placeholder 4">
            <a:extLst>
              <a:ext uri="{FF2B5EF4-FFF2-40B4-BE49-F238E27FC236}">
                <a16:creationId xmlns:a16="http://schemas.microsoft.com/office/drawing/2014/main" id="{3B821144-59CE-3745-BC57-876A268EC362}"/>
              </a:ext>
            </a:extLst>
          </p:cNvPr>
          <p:cNvPicPr>
            <a:picLocks noGrp="1" noChangeAspect="1"/>
          </p:cNvPicPr>
          <p:nvPr>
            <p:ph type="pic" sz="quarter" idx="18"/>
          </p:nvPr>
        </p:nvPicPr>
        <p:blipFill rotWithShape="1">
          <a:blip r:embed="rId4" cstate="print">
            <a:extLst>
              <a:ext uri="{28A0092B-C50C-407E-A947-70E740481C1C}">
                <a14:useLocalDpi xmlns:a14="http://schemas.microsoft.com/office/drawing/2010/main"/>
              </a:ext>
            </a:extLst>
          </a:blip>
          <a:srcRect l="464" r="464"/>
          <a:stretch/>
        </p:blipFill>
        <p:spPr/>
      </p:pic>
      <p:pic>
        <p:nvPicPr>
          <p:cNvPr id="14" name="Picture Placeholder 13">
            <a:extLst>
              <a:ext uri="{FF2B5EF4-FFF2-40B4-BE49-F238E27FC236}">
                <a16:creationId xmlns:a16="http://schemas.microsoft.com/office/drawing/2014/main" id="{CB7FE66C-9392-C5CA-B0B4-77C111D91BFD}"/>
              </a:ext>
            </a:extLst>
          </p:cNvPr>
          <p:cNvPicPr>
            <a:picLocks noGrp="1" noChangeAspect="1"/>
          </p:cNvPicPr>
          <p:nvPr>
            <p:ph type="pic" sz="quarter" idx="19"/>
          </p:nvPr>
        </p:nvPicPr>
        <p:blipFill>
          <a:blip r:embed="rId5"/>
          <a:srcRect t="17576" b="17576"/>
          <a:stretch>
            <a:fillRect/>
          </a:stretch>
        </p:blipFill>
        <p:spPr>
          <a:prstGeom prst="rect">
            <a:avLst/>
          </a:prstGeom>
        </p:spPr>
      </p:pic>
    </p:spTree>
    <p:extLst>
      <p:ext uri="{BB962C8B-B14F-4D97-AF65-F5344CB8AC3E}">
        <p14:creationId xmlns:p14="http://schemas.microsoft.com/office/powerpoint/2010/main" val="357518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E9F9-BAF4-8145-818F-039C88948ADC}"/>
              </a:ext>
            </a:extLst>
          </p:cNvPr>
          <p:cNvSpPr>
            <a:spLocks noGrp="1"/>
          </p:cNvSpPr>
          <p:nvPr>
            <p:ph type="title"/>
          </p:nvPr>
        </p:nvSpPr>
        <p:spPr>
          <a:xfrm>
            <a:off x="925286" y="809886"/>
            <a:ext cx="9989761" cy="547467"/>
          </a:xfrm>
        </p:spPr>
        <p:txBody>
          <a:bodyPr/>
          <a:lstStyle/>
          <a:p>
            <a:r>
              <a:rPr lang="en-US" dirty="0"/>
              <a:t>Seeking Awards</a:t>
            </a:r>
          </a:p>
        </p:txBody>
      </p:sp>
      <p:sp>
        <p:nvSpPr>
          <p:cNvPr id="3" name="Content Placeholder 2">
            <a:extLst>
              <a:ext uri="{FF2B5EF4-FFF2-40B4-BE49-F238E27FC236}">
                <a16:creationId xmlns:a16="http://schemas.microsoft.com/office/drawing/2014/main" id="{EDD501CA-39CE-CD4A-B584-F7DAC3E516B9}"/>
              </a:ext>
            </a:extLst>
          </p:cNvPr>
          <p:cNvSpPr>
            <a:spLocks noGrp="1"/>
          </p:cNvSpPr>
          <p:nvPr>
            <p:ph idx="1"/>
          </p:nvPr>
        </p:nvSpPr>
        <p:spPr>
          <a:xfrm>
            <a:off x="925286" y="1638009"/>
            <a:ext cx="4865913" cy="3369419"/>
          </a:xfrm>
        </p:spPr>
        <p:txBody>
          <a:bodyPr/>
          <a:lstStyle/>
          <a:p>
            <a:pPr marL="285750" lvl="0" indent="-285750">
              <a:buFont typeface="Arial" panose="020B0604020202020204" pitchFamily="34" charset="0"/>
              <a:buChar char="•"/>
            </a:pPr>
            <a:r>
              <a:rPr lang="en-US" sz="2000" dirty="0"/>
              <a:t>Review all website info (</a:t>
            </a:r>
            <a:r>
              <a:rPr lang="en-US" sz="2000" dirty="0" err="1"/>
              <a:t>esp</a:t>
            </a:r>
            <a:r>
              <a:rPr lang="en-US" sz="2000" dirty="0"/>
              <a:t> FGS &amp; Faculty of Education)</a:t>
            </a:r>
          </a:p>
          <a:p>
            <a:pPr marL="285750" lvl="0" indent="-285750">
              <a:buFont typeface="Arial" panose="020B0604020202020204" pitchFamily="34" charset="0"/>
              <a:buChar char="•"/>
            </a:pPr>
            <a:r>
              <a:rPr lang="en-US" sz="2000" dirty="0"/>
              <a:t>Read the newsletters and announcements</a:t>
            </a:r>
          </a:p>
          <a:p>
            <a:pPr marL="285750" lvl="0" indent="-285750">
              <a:buFont typeface="Arial" panose="020B0604020202020204" pitchFamily="34" charset="0"/>
              <a:buChar char="•"/>
            </a:pPr>
            <a:r>
              <a:rPr lang="en-US" sz="2000" dirty="0"/>
              <a:t>Attend FGS workshops</a:t>
            </a:r>
          </a:p>
          <a:p>
            <a:pPr marL="285750" lvl="0" indent="-285750">
              <a:buFont typeface="Arial" panose="020B0604020202020204" pitchFamily="34" charset="0"/>
              <a:buChar char="•"/>
            </a:pPr>
            <a:r>
              <a:rPr lang="en-US" sz="2000" dirty="0"/>
              <a:t>Be prepared to apply:</a:t>
            </a:r>
          </a:p>
          <a:p>
            <a:pPr marL="742939" lvl="1" indent="-285750">
              <a:buFont typeface="Arial" panose="020B0604020202020204" pitchFamily="34" charset="0"/>
              <a:buChar char="•"/>
            </a:pPr>
            <a:r>
              <a:rPr lang="en-US" sz="1800" dirty="0"/>
              <a:t>Keep your CV up-to-date</a:t>
            </a:r>
          </a:p>
          <a:p>
            <a:pPr marL="742939" lvl="1" indent="-285750">
              <a:buFont typeface="Arial" panose="020B0604020202020204" pitchFamily="34" charset="0"/>
              <a:buChar char="•"/>
            </a:pPr>
            <a:r>
              <a:rPr lang="en-US" sz="1800" dirty="0"/>
              <a:t>Give your references time to write your letters</a:t>
            </a:r>
          </a:p>
          <a:p>
            <a:pPr marL="285750" indent="-285750">
              <a:buFont typeface="Arial" panose="020B0604020202020204" pitchFamily="34" charset="0"/>
              <a:buChar char="•"/>
            </a:pPr>
            <a:r>
              <a:rPr lang="en-US" sz="2000" dirty="0"/>
              <a:t>Apply, Apply, Apply!!</a:t>
            </a:r>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5" name="Picture Placeholder 2">
            <a:extLst>
              <a:ext uri="{FF2B5EF4-FFF2-40B4-BE49-F238E27FC236}">
                <a16:creationId xmlns:a16="http://schemas.microsoft.com/office/drawing/2014/main" id="{2B5E29CE-6FEC-4E4A-BCBA-2E3753B6F1EC}"/>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t="5367" b="5367"/>
          <a:stretch/>
        </p:blipFill>
        <p:spPr>
          <a:xfrm>
            <a:off x="6140118" y="1638010"/>
            <a:ext cx="5669565" cy="3369419"/>
          </a:xfrm>
          <a:prstGeom prst="rect">
            <a:avLst/>
          </a:prstGeom>
        </p:spPr>
      </p:pic>
    </p:spTree>
    <p:extLst>
      <p:ext uri="{BB962C8B-B14F-4D97-AF65-F5344CB8AC3E}">
        <p14:creationId xmlns:p14="http://schemas.microsoft.com/office/powerpoint/2010/main" val="420489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34CF-5710-E44A-8053-81BE8BD7DCC7}"/>
              </a:ext>
            </a:extLst>
          </p:cNvPr>
          <p:cNvSpPr>
            <a:spLocks noGrp="1"/>
          </p:cNvSpPr>
          <p:nvPr>
            <p:ph type="title"/>
          </p:nvPr>
        </p:nvSpPr>
        <p:spPr>
          <a:xfrm>
            <a:off x="1284757" y="438609"/>
            <a:ext cx="9584803" cy="547467"/>
          </a:xfrm>
        </p:spPr>
        <p:txBody>
          <a:bodyPr/>
          <a:lstStyle/>
          <a:p>
            <a:r>
              <a:rPr lang="en-US" dirty="0"/>
              <a:t>Applying for Awards </a:t>
            </a:r>
          </a:p>
        </p:txBody>
      </p:sp>
      <p:sp>
        <p:nvSpPr>
          <p:cNvPr id="3" name="Content Placeholder 2">
            <a:extLst>
              <a:ext uri="{FF2B5EF4-FFF2-40B4-BE49-F238E27FC236}">
                <a16:creationId xmlns:a16="http://schemas.microsoft.com/office/drawing/2014/main" id="{888B0D62-A28A-0F4D-B28B-7E49E55D9806}"/>
              </a:ext>
            </a:extLst>
          </p:cNvPr>
          <p:cNvSpPr>
            <a:spLocks noGrp="1"/>
          </p:cNvSpPr>
          <p:nvPr>
            <p:ph idx="1"/>
          </p:nvPr>
        </p:nvSpPr>
        <p:spPr>
          <a:xfrm>
            <a:off x="1284758" y="1110344"/>
            <a:ext cx="9584803" cy="4119202"/>
          </a:xfrm>
        </p:spPr>
        <p:txBody>
          <a:bodyPr/>
          <a:lstStyle/>
          <a:p>
            <a:r>
              <a:rPr lang="en-US" sz="2000" b="1" dirty="0"/>
              <a:t>Read</a:t>
            </a:r>
            <a:r>
              <a:rPr lang="en-US" sz="2000" dirty="0"/>
              <a:t> criteria carefully.</a:t>
            </a:r>
          </a:p>
          <a:p>
            <a:r>
              <a:rPr lang="en-US" sz="2000" b="1" dirty="0"/>
              <a:t>Write</a:t>
            </a:r>
            <a:r>
              <a:rPr lang="en-US" sz="2000" dirty="0"/>
              <a:t> the cover letter (or statement) to clearly demonstrate how you meet the criteria. Do not use the same letter for different awards.</a:t>
            </a:r>
          </a:p>
          <a:p>
            <a:r>
              <a:rPr lang="en-US" sz="2000" dirty="0"/>
              <a:t>Have a </a:t>
            </a:r>
            <a:r>
              <a:rPr lang="en-US" sz="2000" b="1" dirty="0"/>
              <a:t>clear statement of research </a:t>
            </a:r>
            <a:r>
              <a:rPr lang="en-US" sz="2000" dirty="0"/>
              <a:t>prepared and </a:t>
            </a:r>
            <a:r>
              <a:rPr lang="en-US" sz="2000" b="1" dirty="0"/>
              <a:t>tailor it </a:t>
            </a:r>
            <a:r>
              <a:rPr lang="en-US" sz="2000" dirty="0"/>
              <a:t>to the award. How does your experience, identity/</a:t>
            </a:r>
            <a:r>
              <a:rPr lang="en-US" sz="2000" dirty="0" err="1"/>
              <a:t>ies</a:t>
            </a:r>
            <a:r>
              <a:rPr lang="en-US" sz="2000" dirty="0"/>
              <a:t>, research interests, etc. meet the criteria of the award?</a:t>
            </a:r>
          </a:p>
          <a:p>
            <a:r>
              <a:rPr lang="en-US" sz="2000" dirty="0"/>
              <a:t>Ask your </a:t>
            </a:r>
            <a:r>
              <a:rPr lang="en-US" sz="2000" b="1" dirty="0"/>
              <a:t>references</a:t>
            </a:r>
            <a:r>
              <a:rPr lang="en-US" sz="2000" dirty="0"/>
              <a:t> well in advance of the deadline. For large grants (e.g. SSHRC or Vanier) they may work with the ADGR for support.</a:t>
            </a:r>
          </a:p>
          <a:p>
            <a:r>
              <a:rPr lang="en-US" sz="2000" dirty="0"/>
              <a:t>Familiarize yourself with the portal and </a:t>
            </a:r>
            <a:r>
              <a:rPr lang="en-US" sz="2000" b="1" dirty="0"/>
              <a:t>application process </a:t>
            </a:r>
            <a:r>
              <a:rPr lang="en-US" sz="2000" dirty="0"/>
              <a:t>well in advance of the deadline. Don’t leave it to the last minute. </a:t>
            </a:r>
          </a:p>
          <a:p>
            <a:r>
              <a:rPr lang="en-US" sz="2000" dirty="0"/>
              <a:t>Note upcoming awards &amp; their deadlines in your </a:t>
            </a:r>
            <a:r>
              <a:rPr lang="en-US" sz="2000" b="1" dirty="0"/>
              <a:t>calendar</a:t>
            </a:r>
            <a:r>
              <a:rPr lang="en-US" sz="2000" dirty="0"/>
              <a:t>. Keep your advisor informed. </a:t>
            </a:r>
          </a:p>
          <a:p>
            <a:endParaRPr lang="en-US" dirty="0"/>
          </a:p>
        </p:txBody>
      </p:sp>
    </p:spTree>
    <p:extLst>
      <p:ext uri="{BB962C8B-B14F-4D97-AF65-F5344CB8AC3E}">
        <p14:creationId xmlns:p14="http://schemas.microsoft.com/office/powerpoint/2010/main" val="298848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3A8C-0458-42E5-67F1-93E984930EFF}"/>
              </a:ext>
            </a:extLst>
          </p:cNvPr>
          <p:cNvSpPr>
            <a:spLocks noGrp="1"/>
          </p:cNvSpPr>
          <p:nvPr>
            <p:ph type="title"/>
          </p:nvPr>
        </p:nvSpPr>
        <p:spPr/>
        <p:txBody>
          <a:bodyPr/>
          <a:lstStyle/>
          <a:p>
            <a:r>
              <a:rPr lang="en-US" dirty="0"/>
              <a:t>Cover Letter </a:t>
            </a:r>
          </a:p>
        </p:txBody>
      </p:sp>
      <p:sp>
        <p:nvSpPr>
          <p:cNvPr id="3" name="Content Placeholder 2">
            <a:extLst>
              <a:ext uri="{FF2B5EF4-FFF2-40B4-BE49-F238E27FC236}">
                <a16:creationId xmlns:a16="http://schemas.microsoft.com/office/drawing/2014/main" id="{42371223-5BC4-846F-910E-8E9469F27C15}"/>
              </a:ext>
            </a:extLst>
          </p:cNvPr>
          <p:cNvSpPr>
            <a:spLocks noGrp="1"/>
          </p:cNvSpPr>
          <p:nvPr>
            <p:ph idx="1"/>
          </p:nvPr>
        </p:nvSpPr>
        <p:spPr>
          <a:xfrm>
            <a:off x="903759" y="1562763"/>
            <a:ext cx="7445583" cy="1866237"/>
          </a:xfrm>
        </p:spPr>
        <p:txBody>
          <a:bodyPr/>
          <a:lstStyle/>
          <a:p>
            <a:r>
              <a:rPr lang="en-US" sz="2200" dirty="0"/>
              <a:t>Use a professional letter format (date, your name, contact info, </a:t>
            </a:r>
            <a:r>
              <a:rPr lang="en-US" sz="2200" dirty="0" err="1"/>
              <a:t>etc</a:t>
            </a:r>
            <a:r>
              <a:rPr lang="en-US" sz="2200" dirty="0"/>
              <a:t>; receiver’s information, RE: Teacher Researcher Award)</a:t>
            </a:r>
          </a:p>
          <a:p>
            <a:r>
              <a:rPr lang="en-US" sz="2200" dirty="0"/>
              <a:t>Use the correct name of the organization and person reviewing the award &amp; use their appropriate titles (e.g. Dear Dr. Janzen)</a:t>
            </a:r>
          </a:p>
          <a:p>
            <a:r>
              <a:rPr lang="en-US" sz="2200" dirty="0"/>
              <a:t>Speak specifically to the criteria of the award and provide evidence of how you meet these criteria</a:t>
            </a:r>
          </a:p>
          <a:p>
            <a:r>
              <a:rPr lang="en-US" sz="2200" dirty="0"/>
              <a:t>Use bold text to highlight key elements</a:t>
            </a:r>
          </a:p>
          <a:p>
            <a:r>
              <a:rPr lang="en-US" sz="2200" dirty="0"/>
              <a:t>Note the word length criteria</a:t>
            </a:r>
          </a:p>
          <a:p>
            <a:pPr marL="0" indent="0">
              <a:buNone/>
            </a:pPr>
            <a:endParaRPr lang="en-US" dirty="0"/>
          </a:p>
          <a:p>
            <a:endParaRPr lang="en-US" dirty="0"/>
          </a:p>
          <a:p>
            <a:endParaRPr lang="en-US" dirty="0"/>
          </a:p>
        </p:txBody>
      </p:sp>
      <p:pic>
        <p:nvPicPr>
          <p:cNvPr id="7" name="Picture Placeholder 6">
            <a:extLst>
              <a:ext uri="{FF2B5EF4-FFF2-40B4-BE49-F238E27FC236}">
                <a16:creationId xmlns:a16="http://schemas.microsoft.com/office/drawing/2014/main" id="{6743A508-6146-2A5C-D304-61F3064D9C14}"/>
              </a:ext>
            </a:extLst>
          </p:cNvPr>
          <p:cNvPicPr>
            <a:picLocks noGrp="1" noChangeAspect="1"/>
          </p:cNvPicPr>
          <p:nvPr>
            <p:ph type="pic" sz="quarter" idx="11"/>
          </p:nvPr>
        </p:nvPicPr>
        <p:blipFill>
          <a:blip r:embed="rId2"/>
          <a:srcRect l="27690" r="27690"/>
          <a:stretch>
            <a:fillRect/>
          </a:stretch>
        </p:blipFill>
        <p:spPr>
          <a:prstGeom prst="rect">
            <a:avLst/>
          </a:prstGeom>
        </p:spPr>
      </p:pic>
    </p:spTree>
    <p:extLst>
      <p:ext uri="{BB962C8B-B14F-4D97-AF65-F5344CB8AC3E}">
        <p14:creationId xmlns:p14="http://schemas.microsoft.com/office/powerpoint/2010/main" val="330285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3A29-6B9F-12AA-5EF4-14B1703E5A29}"/>
              </a:ext>
            </a:extLst>
          </p:cNvPr>
          <p:cNvSpPr>
            <a:spLocks noGrp="1"/>
          </p:cNvSpPr>
          <p:nvPr>
            <p:ph type="title"/>
          </p:nvPr>
        </p:nvSpPr>
        <p:spPr/>
        <p:txBody>
          <a:bodyPr/>
          <a:lstStyle/>
          <a:p>
            <a:r>
              <a:rPr lang="en-US" dirty="0"/>
              <a:t>CV</a:t>
            </a:r>
          </a:p>
        </p:txBody>
      </p:sp>
      <p:sp>
        <p:nvSpPr>
          <p:cNvPr id="3" name="Content Placeholder 2">
            <a:extLst>
              <a:ext uri="{FF2B5EF4-FFF2-40B4-BE49-F238E27FC236}">
                <a16:creationId xmlns:a16="http://schemas.microsoft.com/office/drawing/2014/main" id="{B8E33422-806E-E053-42CA-406882FBD7BE}"/>
              </a:ext>
            </a:extLst>
          </p:cNvPr>
          <p:cNvSpPr>
            <a:spLocks noGrp="1"/>
          </p:cNvSpPr>
          <p:nvPr>
            <p:ph idx="1"/>
          </p:nvPr>
        </p:nvSpPr>
        <p:spPr>
          <a:xfrm>
            <a:off x="1284758" y="1480457"/>
            <a:ext cx="9584803" cy="3341913"/>
          </a:xfrm>
        </p:spPr>
        <p:txBody>
          <a:bodyPr/>
          <a:lstStyle/>
          <a:p>
            <a:r>
              <a:rPr lang="en-US" dirty="0"/>
              <a:t>Keep your CV up-to-date</a:t>
            </a:r>
          </a:p>
          <a:p>
            <a:r>
              <a:rPr lang="en-US" dirty="0"/>
              <a:t>Highlight:</a:t>
            </a:r>
          </a:p>
          <a:p>
            <a:pPr lvl="1"/>
            <a:r>
              <a:rPr lang="en-US" dirty="0"/>
              <a:t>Education</a:t>
            </a:r>
          </a:p>
          <a:p>
            <a:pPr lvl="1"/>
            <a:r>
              <a:rPr lang="en-US" dirty="0"/>
              <a:t>Professional Experience </a:t>
            </a:r>
          </a:p>
          <a:p>
            <a:pPr lvl="1"/>
            <a:r>
              <a:rPr lang="en-US" dirty="0"/>
              <a:t>Research (grants, publications, conferences, </a:t>
            </a:r>
            <a:r>
              <a:rPr lang="en-US" dirty="0" err="1"/>
              <a:t>etc</a:t>
            </a:r>
            <a:r>
              <a:rPr lang="en-US" dirty="0"/>
              <a:t>)</a:t>
            </a:r>
          </a:p>
          <a:p>
            <a:pPr lvl="1"/>
            <a:r>
              <a:rPr lang="en-US" dirty="0"/>
              <a:t>Teaching (courses)</a:t>
            </a:r>
          </a:p>
          <a:p>
            <a:pPr lvl="1"/>
            <a:r>
              <a:rPr lang="en-US" dirty="0"/>
              <a:t>Service (committee service to the University and faculty; community service)</a:t>
            </a:r>
          </a:p>
          <a:p>
            <a:pPr lvl="1"/>
            <a:r>
              <a:rPr lang="en-US" dirty="0"/>
              <a:t>Are there things that the award is focused on that should be highlighted/added?</a:t>
            </a:r>
          </a:p>
          <a:p>
            <a:pPr marL="0" indent="0">
              <a:buNone/>
            </a:pPr>
            <a:r>
              <a:rPr lang="en-US" dirty="0"/>
              <a:t>*Consider using the faculty template </a:t>
            </a:r>
          </a:p>
        </p:txBody>
      </p:sp>
    </p:spTree>
    <p:extLst>
      <p:ext uri="{BB962C8B-B14F-4D97-AF65-F5344CB8AC3E}">
        <p14:creationId xmlns:p14="http://schemas.microsoft.com/office/powerpoint/2010/main" val="2946042489"/>
      </p:ext>
    </p:extLst>
  </p:cSld>
  <p:clrMapOvr>
    <a:masterClrMapping/>
  </p:clrMapOvr>
</p:sld>
</file>

<file path=ppt/theme/theme1.xml><?xml version="1.0" encoding="utf-8"?>
<a:theme xmlns:a="http://schemas.openxmlformats.org/drawingml/2006/main" name="UM Presentation Theme - W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3568</TotalTime>
  <Words>686</Words>
  <Application>Microsoft Macintosh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Roboto</vt:lpstr>
      <vt:lpstr>Wingdings</vt:lpstr>
      <vt:lpstr>UM Presentation Theme - Wide</vt:lpstr>
      <vt:lpstr>Applying for Graduate Awards &amp; Funding </vt:lpstr>
      <vt:lpstr>PowerPoint Presentation</vt:lpstr>
      <vt:lpstr>AGENDA </vt:lpstr>
      <vt:lpstr>Why Apply for Awards?</vt:lpstr>
      <vt:lpstr>Where to Find Graduate Awards</vt:lpstr>
      <vt:lpstr>Seeking Awards</vt:lpstr>
      <vt:lpstr>Applying for Awards </vt:lpstr>
      <vt:lpstr>Cover Letter </vt:lpstr>
      <vt:lpstr>CV</vt:lpstr>
      <vt:lpstr>References </vt:lpstr>
      <vt:lpstr>Faculty-Funded Awards </vt:lpstr>
      <vt:lpstr>Questions or Comments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Charlotte</cp:lastModifiedBy>
  <cp:revision>70</cp:revision>
  <dcterms:created xsi:type="dcterms:W3CDTF">2019-07-16T20:03:40Z</dcterms:created>
  <dcterms:modified xsi:type="dcterms:W3CDTF">2023-08-08T20:13:19Z</dcterms:modified>
</cp:coreProperties>
</file>