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88" r:id="rId3"/>
    <p:sldId id="292" r:id="rId4"/>
    <p:sldId id="267" r:id="rId5"/>
    <p:sldId id="268" r:id="rId6"/>
    <p:sldId id="271" r:id="rId7"/>
    <p:sldId id="273" r:id="rId8"/>
    <p:sldId id="272" r:id="rId9"/>
    <p:sldId id="274" r:id="rId10"/>
    <p:sldId id="276" r:id="rId11"/>
    <p:sldId id="279" r:id="rId12"/>
    <p:sldId id="280" r:id="rId13"/>
    <p:sldId id="295" r:id="rId14"/>
    <p:sldId id="301" r:id="rId15"/>
    <p:sldId id="290" r:id="rId16"/>
    <p:sldId id="299" r:id="rId17"/>
    <p:sldId id="300" r:id="rId18"/>
    <p:sldId id="294" r:id="rId19"/>
    <p:sldId id="284" r:id="rId20"/>
    <p:sldId id="298" r:id="rId21"/>
    <p:sldId id="283" r:id="rId22"/>
    <p:sldId id="285" r:id="rId23"/>
    <p:sldId id="287"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93451" autoAdjust="0"/>
  </p:normalViewPr>
  <p:slideViewPr>
    <p:cSldViewPr snapToGrid="0" snapToObjects="1">
      <p:cViewPr varScale="1">
        <p:scale>
          <a:sx n="115" d="100"/>
          <a:sy n="115" d="100"/>
        </p:scale>
        <p:origin x="138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C1CAAF-BB9D-4E0F-83C5-155B34C37092}" type="datetimeFigureOut">
              <a:rPr lang="en-CA" smtClean="0"/>
              <a:t>2023-08-08</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5C8517B-D337-4C89-A351-AF2A30349B9D}" type="slidenum">
              <a:rPr lang="en-CA" smtClean="0"/>
              <a:t>‹#›</a:t>
            </a:fld>
            <a:endParaRPr lang="en-CA"/>
          </a:p>
        </p:txBody>
      </p:sp>
    </p:spTree>
    <p:extLst>
      <p:ext uri="{BB962C8B-B14F-4D97-AF65-F5344CB8AC3E}">
        <p14:creationId xmlns:p14="http://schemas.microsoft.com/office/powerpoint/2010/main" val="368369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1</a:t>
            </a:fld>
            <a:endParaRPr lang="en-CA"/>
          </a:p>
        </p:txBody>
      </p:sp>
    </p:spTree>
    <p:extLst>
      <p:ext uri="{BB962C8B-B14F-4D97-AF65-F5344CB8AC3E}">
        <p14:creationId xmlns:p14="http://schemas.microsoft.com/office/powerpoint/2010/main" val="395694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11</a:t>
            </a:fld>
            <a:endParaRPr lang="en-CA"/>
          </a:p>
        </p:txBody>
      </p:sp>
    </p:spTree>
    <p:extLst>
      <p:ext uri="{BB962C8B-B14F-4D97-AF65-F5344CB8AC3E}">
        <p14:creationId xmlns:p14="http://schemas.microsoft.com/office/powerpoint/2010/main" val="132951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12</a:t>
            </a:fld>
            <a:endParaRPr lang="en-CA"/>
          </a:p>
        </p:txBody>
      </p:sp>
    </p:spTree>
    <p:extLst>
      <p:ext uri="{BB962C8B-B14F-4D97-AF65-F5344CB8AC3E}">
        <p14:creationId xmlns:p14="http://schemas.microsoft.com/office/powerpoint/2010/main" val="419019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5C8517B-D337-4C89-A351-AF2A30349B9D}" type="slidenum">
              <a:rPr lang="en-CA" smtClean="0"/>
              <a:t>19</a:t>
            </a:fld>
            <a:endParaRPr lang="en-CA"/>
          </a:p>
        </p:txBody>
      </p:sp>
    </p:spTree>
    <p:extLst>
      <p:ext uri="{BB962C8B-B14F-4D97-AF65-F5344CB8AC3E}">
        <p14:creationId xmlns:p14="http://schemas.microsoft.com/office/powerpoint/2010/main" val="245153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21</a:t>
            </a:fld>
            <a:endParaRPr lang="en-CA"/>
          </a:p>
        </p:txBody>
      </p:sp>
    </p:spTree>
    <p:extLst>
      <p:ext uri="{BB962C8B-B14F-4D97-AF65-F5344CB8AC3E}">
        <p14:creationId xmlns:p14="http://schemas.microsoft.com/office/powerpoint/2010/main" val="64438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5C8517B-D337-4C89-A351-AF2A30349B9D}" type="slidenum">
              <a:rPr lang="en-CA" smtClean="0"/>
              <a:t>22</a:t>
            </a:fld>
            <a:endParaRPr lang="en-CA"/>
          </a:p>
        </p:txBody>
      </p:sp>
    </p:spTree>
    <p:extLst>
      <p:ext uri="{BB962C8B-B14F-4D97-AF65-F5344CB8AC3E}">
        <p14:creationId xmlns:p14="http://schemas.microsoft.com/office/powerpoint/2010/main" val="339507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23</a:t>
            </a:fld>
            <a:endParaRPr lang="en-CA"/>
          </a:p>
        </p:txBody>
      </p:sp>
    </p:spTree>
    <p:extLst>
      <p:ext uri="{BB962C8B-B14F-4D97-AF65-F5344CB8AC3E}">
        <p14:creationId xmlns:p14="http://schemas.microsoft.com/office/powerpoint/2010/main" val="378838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2</a:t>
            </a:fld>
            <a:endParaRPr lang="en-CA"/>
          </a:p>
        </p:txBody>
      </p:sp>
    </p:spTree>
    <p:extLst>
      <p:ext uri="{BB962C8B-B14F-4D97-AF65-F5344CB8AC3E}">
        <p14:creationId xmlns:p14="http://schemas.microsoft.com/office/powerpoint/2010/main" val="9795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the talent program are to:</a:t>
            </a:r>
          </a:p>
          <a:p>
            <a:endParaRPr lang="en-US" dirty="0"/>
          </a:p>
          <a:p>
            <a:pPr marL="232943" indent="-232943">
              <a:buFont typeface="+mj-lt"/>
              <a:buAutoNum type="arabicPeriod"/>
            </a:pPr>
            <a:r>
              <a:rPr lang="en-US" dirty="0"/>
              <a:t>support the development of the best or most promising highly qualified personnel with social sciences and humanities research and professional skills;</a:t>
            </a:r>
          </a:p>
          <a:p>
            <a:pPr marL="232943" indent="-232943">
              <a:buFont typeface="+mj-lt"/>
              <a:buAutoNum type="arabicPeriod"/>
            </a:pPr>
            <a:r>
              <a:rPr lang="en-US" dirty="0"/>
              <a:t>support the best or most promising social sciences and humanities students and postdoctoral researchers selected through an adjudication process;</a:t>
            </a:r>
          </a:p>
          <a:p>
            <a:pPr marL="232943" indent="-232943">
              <a:buFont typeface="+mj-lt"/>
              <a:buAutoNum type="arabicPeriod"/>
            </a:pPr>
            <a:r>
              <a:rPr lang="en-US" dirty="0"/>
              <a:t>support students and scholars in gaining exposure to international social sciences and humanities scholarship; and</a:t>
            </a:r>
          </a:p>
          <a:p>
            <a:pPr marL="232943" indent="-232943">
              <a:buFont typeface="+mj-lt"/>
              <a:buAutoNum type="arabicPeriod"/>
            </a:pPr>
            <a:r>
              <a:rPr lang="en-US" dirty="0"/>
              <a:t>mobilize social sciences and humanities knowledge that has the potential to lead to intellectual, cultural, social and economic influence, benefit and impact</a:t>
            </a:r>
          </a:p>
          <a:p>
            <a:endParaRPr lang="en-CA" dirty="0"/>
          </a:p>
        </p:txBody>
      </p:sp>
      <p:sp>
        <p:nvSpPr>
          <p:cNvPr id="4" name="Slide Number Placeholder 3"/>
          <p:cNvSpPr>
            <a:spLocks noGrp="1"/>
          </p:cNvSpPr>
          <p:nvPr>
            <p:ph type="sldNum" sz="quarter" idx="10"/>
          </p:nvPr>
        </p:nvSpPr>
        <p:spPr/>
        <p:txBody>
          <a:bodyPr/>
          <a:lstStyle/>
          <a:p>
            <a:fld id="{E5C8517B-D337-4C89-A351-AF2A30349B9D}" type="slidenum">
              <a:rPr lang="en-CA" smtClean="0"/>
              <a:t>4</a:t>
            </a:fld>
            <a:endParaRPr lang="en-CA"/>
          </a:p>
        </p:txBody>
      </p:sp>
    </p:spTree>
    <p:extLst>
      <p:ext uri="{BB962C8B-B14F-4D97-AF65-F5344CB8AC3E}">
        <p14:creationId xmlns:p14="http://schemas.microsoft.com/office/powerpoint/2010/main" val="132198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5</a:t>
            </a:fld>
            <a:endParaRPr lang="en-CA"/>
          </a:p>
        </p:txBody>
      </p:sp>
    </p:spTree>
    <p:extLst>
      <p:ext uri="{BB962C8B-B14F-4D97-AF65-F5344CB8AC3E}">
        <p14:creationId xmlns:p14="http://schemas.microsoft.com/office/powerpoint/2010/main" val="290600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6</a:t>
            </a:fld>
            <a:endParaRPr lang="en-CA"/>
          </a:p>
        </p:txBody>
      </p:sp>
    </p:spTree>
    <p:extLst>
      <p:ext uri="{BB962C8B-B14F-4D97-AF65-F5344CB8AC3E}">
        <p14:creationId xmlns:p14="http://schemas.microsoft.com/office/powerpoint/2010/main" val="379953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7</a:t>
            </a:fld>
            <a:endParaRPr lang="en-CA"/>
          </a:p>
        </p:txBody>
      </p:sp>
    </p:spTree>
    <p:extLst>
      <p:ext uri="{BB962C8B-B14F-4D97-AF65-F5344CB8AC3E}">
        <p14:creationId xmlns:p14="http://schemas.microsoft.com/office/powerpoint/2010/main" val="188906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8</a:t>
            </a:fld>
            <a:endParaRPr lang="en-CA"/>
          </a:p>
        </p:txBody>
      </p:sp>
    </p:spTree>
    <p:extLst>
      <p:ext uri="{BB962C8B-B14F-4D97-AF65-F5344CB8AC3E}">
        <p14:creationId xmlns:p14="http://schemas.microsoft.com/office/powerpoint/2010/main" val="221645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E5C8517B-D337-4C89-A351-AF2A30349B9D}" type="slidenum">
              <a:rPr lang="en-CA" smtClean="0"/>
              <a:t>9</a:t>
            </a:fld>
            <a:endParaRPr lang="en-CA"/>
          </a:p>
        </p:txBody>
      </p:sp>
    </p:spTree>
    <p:extLst>
      <p:ext uri="{BB962C8B-B14F-4D97-AF65-F5344CB8AC3E}">
        <p14:creationId xmlns:p14="http://schemas.microsoft.com/office/powerpoint/2010/main" val="70227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10</a:t>
            </a:fld>
            <a:endParaRPr lang="en-CA"/>
          </a:p>
        </p:txBody>
      </p:sp>
    </p:spTree>
    <p:extLst>
      <p:ext uri="{BB962C8B-B14F-4D97-AF65-F5344CB8AC3E}">
        <p14:creationId xmlns:p14="http://schemas.microsoft.com/office/powerpoint/2010/main" val="3703696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103120"/>
            <a:ext cx="6858000" cy="868680"/>
          </a:xfrm>
          <a:prstGeom prst="rect">
            <a:avLst/>
          </a:prstGeom>
        </p:spPr>
        <p:txBody>
          <a:bodyPr anchor="b"/>
          <a:lstStyle>
            <a:lvl1pPr algn="l">
              <a:defRPr sz="6000" b="1" i="0">
                <a:solidFill>
                  <a:schemeClr val="accent1">
                    <a:lumMod val="75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971800"/>
            <a:ext cx="6858000" cy="370522"/>
          </a:xfrm>
          <a:prstGeom prst="rect">
            <a:avLst/>
          </a:prstGeom>
        </p:spPr>
        <p:txBody>
          <a:bodyPr/>
          <a:lstStyle>
            <a:lvl1pPr marL="0" indent="0" algn="l">
              <a:buNone/>
              <a:defRPr sz="27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1" name="Rectangle 10">
            <a:extLst>
              <a:ext uri="{FF2B5EF4-FFF2-40B4-BE49-F238E27FC236}">
                <a16:creationId xmlns:a16="http://schemas.microsoft.com/office/drawing/2014/main" id="{B3863F7A-8B84-0B49-8533-C5FAAD6E1B9A}"/>
              </a:ext>
            </a:extLst>
          </p:cNvPr>
          <p:cNvSpPr/>
          <p:nvPr userDrawn="1"/>
        </p:nvSpPr>
        <p:spPr>
          <a:xfrm>
            <a:off x="0" y="3708400"/>
            <a:ext cx="9144000" cy="31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AC162DA-795C-7F42-93B4-E9BE2342B367}"/>
              </a:ext>
            </a:extLst>
          </p:cNvPr>
          <p:cNvPicPr>
            <a:picLocks noChangeAspect="1"/>
          </p:cNvPicPr>
          <p:nvPr userDrawn="1"/>
        </p:nvPicPr>
        <p:blipFill>
          <a:blip r:embed="rId2"/>
          <a:stretch>
            <a:fillRect/>
          </a:stretch>
        </p:blipFill>
        <p:spPr>
          <a:xfrm>
            <a:off x="-2044046" y="3429000"/>
            <a:ext cx="5929167" cy="5391150"/>
          </a:xfrm>
          <a:prstGeom prst="rect">
            <a:avLst/>
          </a:prstGeom>
        </p:spPr>
      </p:pic>
      <p:pic>
        <p:nvPicPr>
          <p:cNvPr id="8" name="Picture 7">
            <a:extLst>
              <a:ext uri="{FF2B5EF4-FFF2-40B4-BE49-F238E27FC236}">
                <a16:creationId xmlns:a16="http://schemas.microsoft.com/office/drawing/2014/main" id="{922778C7-D1B7-7649-BB4F-A122598AE8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29167" y="5144011"/>
            <a:ext cx="2635987" cy="1276443"/>
          </a:xfrm>
          <a:prstGeom prst="rect">
            <a:avLst/>
          </a:prstGeom>
        </p:spPr>
      </p:pic>
    </p:spTree>
    <p:extLst>
      <p:ext uri="{BB962C8B-B14F-4D97-AF65-F5344CB8AC3E}">
        <p14:creationId xmlns:p14="http://schemas.microsoft.com/office/powerpoint/2010/main" val="98964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t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1DE279-CD55-9C48-86F3-F96FC75786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8E71A2-8AC6-B549-A079-6AA333181F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29232" y="2499693"/>
            <a:ext cx="3838230" cy="1858614"/>
          </a:xfrm>
          <a:prstGeom prst="rect">
            <a:avLst/>
          </a:prstGeom>
        </p:spPr>
      </p:pic>
    </p:spTree>
    <p:extLst>
      <p:ext uri="{BB962C8B-B14F-4D97-AF65-F5344CB8AC3E}">
        <p14:creationId xmlns:p14="http://schemas.microsoft.com/office/powerpoint/2010/main" val="279967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408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894080" y="2217709"/>
            <a:ext cx="732663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94081" y="1623205"/>
            <a:ext cx="7326630"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4" name="TextBox 3">
            <a:extLst>
              <a:ext uri="{FF2B5EF4-FFF2-40B4-BE49-F238E27FC236}">
                <a16:creationId xmlns:a16="http://schemas.microsoft.com/office/drawing/2014/main" id="{47C222A3-76E1-D94F-AE69-ABFAC0A89EA6}"/>
              </a:ext>
            </a:extLst>
          </p:cNvPr>
          <p:cNvSpPr txBox="1"/>
          <p:nvPr userDrawn="1"/>
        </p:nvSpPr>
        <p:spPr>
          <a:xfrm>
            <a:off x="7674015" y="64123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96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83920"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83920"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Text Placeholder 9">
            <a:extLst>
              <a:ext uri="{FF2B5EF4-FFF2-40B4-BE49-F238E27FC236}">
                <a16:creationId xmlns:a16="http://schemas.microsoft.com/office/drawing/2014/main" id="{9A36FC98-F238-C545-8AFA-19614DB5AC46}"/>
              </a:ext>
            </a:extLst>
          </p:cNvPr>
          <p:cNvSpPr>
            <a:spLocks noGrp="1"/>
          </p:cNvSpPr>
          <p:nvPr>
            <p:ph type="body" sz="quarter" idx="11" hasCustomPrompt="1"/>
          </p:nvPr>
        </p:nvSpPr>
        <p:spPr>
          <a:xfrm>
            <a:off x="3458678"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0" name="Content Placeholder 2">
            <a:extLst>
              <a:ext uri="{FF2B5EF4-FFF2-40B4-BE49-F238E27FC236}">
                <a16:creationId xmlns:a16="http://schemas.microsoft.com/office/drawing/2014/main" id="{1B63C603-D332-E743-AFC9-3484D2B5654A}"/>
              </a:ext>
            </a:extLst>
          </p:cNvPr>
          <p:cNvSpPr>
            <a:spLocks noGrp="1"/>
          </p:cNvSpPr>
          <p:nvPr>
            <p:ph idx="12"/>
          </p:nvPr>
        </p:nvSpPr>
        <p:spPr>
          <a:xfrm>
            <a:off x="3458678"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id="{530D1194-DFBC-EF42-83F6-3323A16BE211}"/>
              </a:ext>
            </a:extLst>
          </p:cNvPr>
          <p:cNvSpPr>
            <a:spLocks noGrp="1"/>
          </p:cNvSpPr>
          <p:nvPr>
            <p:ph type="body" sz="quarter" idx="13" hasCustomPrompt="1"/>
          </p:nvPr>
        </p:nvSpPr>
        <p:spPr>
          <a:xfrm>
            <a:off x="6055362"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4" name="Content Placeholder 2">
            <a:extLst>
              <a:ext uri="{FF2B5EF4-FFF2-40B4-BE49-F238E27FC236}">
                <a16:creationId xmlns:a16="http://schemas.microsoft.com/office/drawing/2014/main" id="{F1E83626-5CEB-3449-8EF9-348D3F8E016C}"/>
              </a:ext>
            </a:extLst>
          </p:cNvPr>
          <p:cNvSpPr>
            <a:spLocks noGrp="1"/>
          </p:cNvSpPr>
          <p:nvPr>
            <p:ph idx="14"/>
          </p:nvPr>
        </p:nvSpPr>
        <p:spPr>
          <a:xfrm>
            <a:off x="6055362"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8" name="Picture Placeholder 7">
            <a:extLst>
              <a:ext uri="{FF2B5EF4-FFF2-40B4-BE49-F238E27FC236}">
                <a16:creationId xmlns:a16="http://schemas.microsoft.com/office/drawing/2014/main" id="{981AE627-473B-3240-8033-5CF6C3AD5A23}"/>
              </a:ext>
            </a:extLst>
          </p:cNvPr>
          <p:cNvSpPr>
            <a:spLocks noGrp="1"/>
          </p:cNvSpPr>
          <p:nvPr>
            <p:ph type="pic" sz="quarter" idx="17"/>
          </p:nvPr>
        </p:nvSpPr>
        <p:spPr>
          <a:xfrm>
            <a:off x="883921" y="1754494"/>
            <a:ext cx="2204720" cy="1100138"/>
          </a:xfrm>
          <a:prstGeom prst="rect">
            <a:avLst/>
          </a:prstGeom>
        </p:spPr>
        <p:txBody>
          <a:bodyPr/>
          <a:lstStyle/>
          <a:p>
            <a:endParaRPr lang="en-US"/>
          </a:p>
        </p:txBody>
      </p:sp>
      <p:sp>
        <p:nvSpPr>
          <p:cNvPr id="21" name="Picture Placeholder 7">
            <a:extLst>
              <a:ext uri="{FF2B5EF4-FFF2-40B4-BE49-F238E27FC236}">
                <a16:creationId xmlns:a16="http://schemas.microsoft.com/office/drawing/2014/main" id="{F9606CAD-94F7-8E4E-B5A6-93D89D403A23}"/>
              </a:ext>
            </a:extLst>
          </p:cNvPr>
          <p:cNvSpPr>
            <a:spLocks noGrp="1"/>
          </p:cNvSpPr>
          <p:nvPr>
            <p:ph type="pic" sz="quarter" idx="18"/>
          </p:nvPr>
        </p:nvSpPr>
        <p:spPr>
          <a:xfrm>
            <a:off x="3458679" y="1754493"/>
            <a:ext cx="2204720" cy="1100138"/>
          </a:xfrm>
          <a:prstGeom prst="rect">
            <a:avLst/>
          </a:prstGeom>
        </p:spPr>
        <p:txBody>
          <a:bodyPr/>
          <a:lstStyle/>
          <a:p>
            <a:endParaRPr lang="en-US" dirty="0"/>
          </a:p>
        </p:txBody>
      </p:sp>
      <p:sp>
        <p:nvSpPr>
          <p:cNvPr id="22" name="Picture Placeholder 7">
            <a:extLst>
              <a:ext uri="{FF2B5EF4-FFF2-40B4-BE49-F238E27FC236}">
                <a16:creationId xmlns:a16="http://schemas.microsoft.com/office/drawing/2014/main" id="{55BE77A6-97A4-364A-9D13-FE76944FCB2D}"/>
              </a:ext>
            </a:extLst>
          </p:cNvPr>
          <p:cNvSpPr>
            <a:spLocks noGrp="1"/>
          </p:cNvSpPr>
          <p:nvPr>
            <p:ph type="pic" sz="quarter" idx="19"/>
          </p:nvPr>
        </p:nvSpPr>
        <p:spPr>
          <a:xfrm>
            <a:off x="6055363" y="1759035"/>
            <a:ext cx="2204720" cy="1100138"/>
          </a:xfrm>
          <a:prstGeom prst="rect">
            <a:avLst/>
          </a:prstGeom>
        </p:spPr>
        <p:txBody>
          <a:bodyPr/>
          <a:lstStyle/>
          <a:p>
            <a:endParaRPr lang="en-US" dirty="0"/>
          </a:p>
        </p:txBody>
      </p:sp>
      <p:sp>
        <p:nvSpPr>
          <p:cNvPr id="23" name="Title 1">
            <a:extLst>
              <a:ext uri="{FF2B5EF4-FFF2-40B4-BE49-F238E27FC236}">
                <a16:creationId xmlns:a16="http://schemas.microsoft.com/office/drawing/2014/main" id="{587AA411-3E99-2745-BD28-5D459CB9F0CA}"/>
              </a:ext>
            </a:extLst>
          </p:cNvPr>
          <p:cNvSpPr>
            <a:spLocks noGrp="1"/>
          </p:cNvSpPr>
          <p:nvPr>
            <p:ph type="title" hasCustomPrompt="1"/>
          </p:nvPr>
        </p:nvSpPr>
        <p:spPr>
          <a:xfrm>
            <a:off x="89408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Tree>
    <p:extLst>
      <p:ext uri="{BB962C8B-B14F-4D97-AF65-F5344CB8AC3E}">
        <p14:creationId xmlns:p14="http://schemas.microsoft.com/office/powerpoint/2010/main" val="15971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94080" y="17324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94080" y="228882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7" name="Picture Placeholder 5">
            <a:extLst>
              <a:ext uri="{FF2B5EF4-FFF2-40B4-BE49-F238E27FC236}">
                <a16:creationId xmlns:a16="http://schemas.microsoft.com/office/drawing/2014/main" id="{D7DE4763-F28D-6A4C-914C-A4668357DE9B}"/>
              </a:ext>
            </a:extLst>
          </p:cNvPr>
          <p:cNvSpPr>
            <a:spLocks noGrp="1"/>
          </p:cNvSpPr>
          <p:nvPr>
            <p:ph type="pic" sz="quarter" idx="11"/>
          </p:nvPr>
        </p:nvSpPr>
        <p:spPr>
          <a:xfrm>
            <a:off x="4557395" y="1732491"/>
            <a:ext cx="3695700" cy="2462903"/>
          </a:xfrm>
          <a:prstGeom prst="rect">
            <a:avLst/>
          </a:prstGeom>
        </p:spPr>
        <p:txBody>
          <a:bodyPr/>
          <a:lstStyle/>
          <a:p>
            <a:endParaRPr lang="en-US"/>
          </a:p>
        </p:txBody>
      </p:sp>
    </p:spTree>
    <p:extLst>
      <p:ext uri="{BB962C8B-B14F-4D97-AF65-F5344CB8AC3E}">
        <p14:creationId xmlns:p14="http://schemas.microsoft.com/office/powerpoint/2010/main" val="287895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888230" y="1725082"/>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4888230" y="226850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8" name="Picture Placeholder 5">
            <a:extLst>
              <a:ext uri="{FF2B5EF4-FFF2-40B4-BE49-F238E27FC236}">
                <a16:creationId xmlns:a16="http://schemas.microsoft.com/office/drawing/2014/main" id="{CDCD3F64-B91B-0944-A9D1-45D956A9B0C3}"/>
              </a:ext>
            </a:extLst>
          </p:cNvPr>
          <p:cNvSpPr>
            <a:spLocks noGrp="1"/>
          </p:cNvSpPr>
          <p:nvPr>
            <p:ph type="pic" sz="quarter" idx="11"/>
          </p:nvPr>
        </p:nvSpPr>
        <p:spPr>
          <a:xfrm>
            <a:off x="894080" y="1725082"/>
            <a:ext cx="3695700" cy="2462903"/>
          </a:xfrm>
          <a:prstGeom prst="rect">
            <a:avLst/>
          </a:prstGeom>
        </p:spPr>
        <p:txBody>
          <a:bodyPr/>
          <a:lstStyle/>
          <a:p>
            <a:endParaRPr lang="en-US"/>
          </a:p>
        </p:txBody>
      </p:sp>
    </p:spTree>
    <p:extLst>
      <p:ext uri="{BB962C8B-B14F-4D97-AF65-F5344CB8AC3E}">
        <p14:creationId xmlns:p14="http://schemas.microsoft.com/office/powerpoint/2010/main" val="165754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20B2F88-9147-324E-874B-FD2408BF9564}"/>
              </a:ext>
            </a:extLst>
          </p:cNvPr>
          <p:cNvSpPr>
            <a:spLocks noGrp="1"/>
          </p:cNvSpPr>
          <p:nvPr>
            <p:ph type="pic" sz="quarter" idx="10"/>
          </p:nvPr>
        </p:nvSpPr>
        <p:spPr>
          <a:xfrm>
            <a:off x="0" y="0"/>
            <a:ext cx="9144000" cy="5270501"/>
          </a:xfrm>
          <a:prstGeom prst="rect">
            <a:avLst/>
          </a:prstGeom>
        </p:spPr>
        <p:txBody>
          <a:bodyPr/>
          <a:lstStyle/>
          <a:p>
            <a:endParaRPr lang="en-US" dirty="0"/>
          </a:p>
        </p:txBody>
      </p:sp>
    </p:spTree>
    <p:extLst>
      <p:ext uri="{BB962C8B-B14F-4D97-AF65-F5344CB8AC3E}">
        <p14:creationId xmlns:p14="http://schemas.microsoft.com/office/powerpoint/2010/main" val="12827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47040" y="1950720"/>
            <a:ext cx="2001520" cy="26924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Picture Placeholder 3">
            <a:extLst>
              <a:ext uri="{FF2B5EF4-FFF2-40B4-BE49-F238E27FC236}">
                <a16:creationId xmlns:a16="http://schemas.microsoft.com/office/drawing/2014/main" id="{6D236A0F-1FC9-3548-BFD4-0992ACC1A82C}"/>
              </a:ext>
            </a:extLst>
          </p:cNvPr>
          <p:cNvSpPr>
            <a:spLocks noGrp="1"/>
          </p:cNvSpPr>
          <p:nvPr>
            <p:ph type="pic" sz="quarter" idx="11"/>
          </p:nvPr>
        </p:nvSpPr>
        <p:spPr>
          <a:xfrm>
            <a:off x="2856322" y="-1"/>
            <a:ext cx="6287678" cy="5273750"/>
          </a:xfrm>
          <a:prstGeom prst="rect">
            <a:avLst/>
          </a:prstGeom>
        </p:spPr>
        <p:txBody>
          <a:bodyPr/>
          <a:lstStyle/>
          <a:p>
            <a:endParaRPr lang="en-US"/>
          </a:p>
        </p:txBody>
      </p:sp>
    </p:spTree>
    <p:extLst>
      <p:ext uri="{BB962C8B-B14F-4D97-AF65-F5344CB8AC3E}">
        <p14:creationId xmlns:p14="http://schemas.microsoft.com/office/powerpoint/2010/main" val="40364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441960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187516"/>
            <a:ext cx="441960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4419599"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6" name="Picture Placeholder 3">
            <a:extLst>
              <a:ext uri="{FF2B5EF4-FFF2-40B4-BE49-F238E27FC236}">
                <a16:creationId xmlns:a16="http://schemas.microsoft.com/office/drawing/2014/main" id="{7FF2B17A-AFCE-1A46-BDB7-E121FE1665F8}"/>
              </a:ext>
            </a:extLst>
          </p:cNvPr>
          <p:cNvSpPr>
            <a:spLocks noGrp="1"/>
          </p:cNvSpPr>
          <p:nvPr>
            <p:ph type="pic" sz="quarter" idx="11"/>
          </p:nvPr>
        </p:nvSpPr>
        <p:spPr>
          <a:xfrm>
            <a:off x="6343650" y="-1"/>
            <a:ext cx="2800350" cy="5270501"/>
          </a:xfrm>
          <a:prstGeom prst="rect">
            <a:avLst/>
          </a:prstGeom>
        </p:spPr>
        <p:txBody>
          <a:bodyPr/>
          <a:lstStyle/>
          <a:p>
            <a:endParaRPr lang="en-US"/>
          </a:p>
        </p:txBody>
      </p:sp>
    </p:spTree>
    <p:extLst>
      <p:ext uri="{BB962C8B-B14F-4D97-AF65-F5344CB8AC3E}">
        <p14:creationId xmlns:p14="http://schemas.microsoft.com/office/powerpoint/2010/main" val="358127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6D75CC-D4C3-C443-89F2-D52F365147D1}"/>
              </a:ext>
            </a:extLst>
          </p:cNvPr>
          <p:cNvSpPr>
            <a:spLocks noGrp="1"/>
          </p:cNvSpPr>
          <p:nvPr>
            <p:ph type="title" hasCustomPrompt="1"/>
          </p:nvPr>
        </p:nvSpPr>
        <p:spPr>
          <a:xfrm>
            <a:off x="4368800" y="840741"/>
            <a:ext cx="318008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4" name="Text Placeholder 9">
            <a:extLst>
              <a:ext uri="{FF2B5EF4-FFF2-40B4-BE49-F238E27FC236}">
                <a16:creationId xmlns:a16="http://schemas.microsoft.com/office/drawing/2014/main" id="{F3E9C5EE-4D38-8B44-B138-C60A2170429B}"/>
              </a:ext>
            </a:extLst>
          </p:cNvPr>
          <p:cNvSpPr>
            <a:spLocks noGrp="1"/>
          </p:cNvSpPr>
          <p:nvPr>
            <p:ph type="body" sz="quarter" idx="10" hasCustomPrompt="1"/>
          </p:nvPr>
        </p:nvSpPr>
        <p:spPr>
          <a:xfrm>
            <a:off x="680721" y="1775462"/>
            <a:ext cx="2245359" cy="1841497"/>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dirty="0"/>
              <a:t>Subhead</a:t>
            </a:r>
          </a:p>
        </p:txBody>
      </p:sp>
      <p:sp>
        <p:nvSpPr>
          <p:cNvPr id="7" name="Content Placeholder 2">
            <a:extLst>
              <a:ext uri="{FF2B5EF4-FFF2-40B4-BE49-F238E27FC236}">
                <a16:creationId xmlns:a16="http://schemas.microsoft.com/office/drawing/2014/main" id="{6A80555D-A1E5-924C-9BE2-897D296D7630}"/>
              </a:ext>
            </a:extLst>
          </p:cNvPr>
          <p:cNvSpPr>
            <a:spLocks noGrp="1"/>
          </p:cNvSpPr>
          <p:nvPr>
            <p:ph idx="1"/>
          </p:nvPr>
        </p:nvSpPr>
        <p:spPr>
          <a:xfrm>
            <a:off x="680721" y="4352251"/>
            <a:ext cx="2001519" cy="615989"/>
          </a:xfrm>
          <a:prstGeom prst="rect">
            <a:avLst/>
          </a:prstGeom>
        </p:spPr>
        <p:txBody>
          <a:bodyPr/>
          <a:lstStyle>
            <a:lvl1pPr>
              <a:defRPr sz="1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hart Placeholder 8">
            <a:extLst>
              <a:ext uri="{FF2B5EF4-FFF2-40B4-BE49-F238E27FC236}">
                <a16:creationId xmlns:a16="http://schemas.microsoft.com/office/drawing/2014/main" id="{FD5A86B8-B853-0B4D-9C85-A81D900FB18E}"/>
              </a:ext>
            </a:extLst>
          </p:cNvPr>
          <p:cNvSpPr>
            <a:spLocks noGrp="1"/>
          </p:cNvSpPr>
          <p:nvPr>
            <p:ph type="chart" sz="quarter" idx="11"/>
          </p:nvPr>
        </p:nvSpPr>
        <p:spPr>
          <a:xfrm>
            <a:off x="3586163" y="1514475"/>
            <a:ext cx="4999037" cy="3453765"/>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592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203E58-B096-814B-A454-ED08C56142B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5768912" y="5533467"/>
            <a:ext cx="2379408" cy="1152198"/>
          </a:xfrm>
          <a:prstGeom prst="rect">
            <a:avLst/>
          </a:prstGeom>
        </p:spPr>
      </p:pic>
      <p:sp>
        <p:nvSpPr>
          <p:cNvPr id="9" name="TextBox 8">
            <a:extLst>
              <a:ext uri="{FF2B5EF4-FFF2-40B4-BE49-F238E27FC236}">
                <a16:creationId xmlns:a16="http://schemas.microsoft.com/office/drawing/2014/main" id="{0FF5E81F-9B12-1F41-B6A3-F7E5EF35188C}"/>
              </a:ext>
            </a:extLst>
          </p:cNvPr>
          <p:cNvSpPr txBox="1"/>
          <p:nvPr userDrawn="1"/>
        </p:nvSpPr>
        <p:spPr>
          <a:xfrm>
            <a:off x="894080" y="6074302"/>
            <a:ext cx="2430684" cy="415498"/>
          </a:xfrm>
          <a:prstGeom prst="rect">
            <a:avLst/>
          </a:prstGeom>
          <a:noFill/>
        </p:spPr>
        <p:txBody>
          <a:bodyPr wrap="square" rtlCol="0">
            <a:spAutoFit/>
          </a:bodyPr>
          <a:lstStyle/>
          <a:p>
            <a:r>
              <a:rPr lang="en-US" sz="2100" b="1" i="0" baseline="0" dirty="0" err="1">
                <a:solidFill>
                  <a:srgbClr val="385E9D"/>
                </a:solidFill>
                <a:latin typeface="Arial" panose="020B0604020202020204" pitchFamily="34" charset="0"/>
                <a:cs typeface="Arial" panose="020B0604020202020204" pitchFamily="34" charset="0"/>
              </a:rPr>
              <a:t>umanitoba.ca</a:t>
            </a:r>
            <a:endParaRPr lang="en-US" sz="2100" b="1" i="0" baseline="0" dirty="0">
              <a:solidFill>
                <a:srgbClr val="385E9D"/>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6EF4E65-8779-1C44-AB63-E1339B124F1A}"/>
              </a:ext>
            </a:extLst>
          </p:cNvPr>
          <p:cNvSpPr/>
          <p:nvPr userDrawn="1"/>
        </p:nvSpPr>
        <p:spPr>
          <a:xfrm>
            <a:off x="6161749" y="5271292"/>
            <a:ext cx="2982251" cy="90000"/>
          </a:xfrm>
          <a:prstGeom prst="rect">
            <a:avLst/>
          </a:prstGeom>
          <a:solidFill>
            <a:srgbClr val="4F2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5AB707C-0562-4D44-9731-C9C8718A166D}"/>
              </a:ext>
            </a:extLst>
          </p:cNvPr>
          <p:cNvPicPr>
            <a:picLocks noChangeAspect="1"/>
          </p:cNvPicPr>
          <p:nvPr userDrawn="1"/>
        </p:nvPicPr>
        <p:blipFill rotWithShape="1">
          <a:blip r:embed="rId13"/>
          <a:srcRect l="34406" t="-1" b="-1"/>
          <a:stretch/>
        </p:blipFill>
        <p:spPr>
          <a:xfrm>
            <a:off x="-1" y="5271292"/>
            <a:ext cx="6161749" cy="90001"/>
          </a:xfrm>
          <a:prstGeom prst="rect">
            <a:avLst/>
          </a:prstGeom>
        </p:spPr>
      </p:pic>
    </p:spTree>
    <p:extLst>
      <p:ext uri="{BB962C8B-B14F-4D97-AF65-F5344CB8AC3E}">
        <p14:creationId xmlns:p14="http://schemas.microsoft.com/office/powerpoint/2010/main" val="389003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shrc-crsh.gc.ca/funding-financement/instructions/doctoral/applicant-candidat-eng.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01B1-947B-F649-BFE3-783BFB11EA52}"/>
              </a:ext>
            </a:extLst>
          </p:cNvPr>
          <p:cNvSpPr>
            <a:spLocks noGrp="1"/>
          </p:cNvSpPr>
          <p:nvPr>
            <p:ph type="ctrTitle"/>
          </p:nvPr>
        </p:nvSpPr>
        <p:spPr/>
        <p:txBody>
          <a:bodyPr/>
          <a:lstStyle/>
          <a:p>
            <a:r>
              <a:rPr lang="en-US" sz="4000" dirty="0"/>
              <a:t>SSHRC Doctoral Workshop</a:t>
            </a:r>
          </a:p>
        </p:txBody>
      </p:sp>
      <p:sp>
        <p:nvSpPr>
          <p:cNvPr id="4" name="Subtitle 3"/>
          <p:cNvSpPr>
            <a:spLocks noGrp="1"/>
          </p:cNvSpPr>
          <p:nvPr>
            <p:ph type="subTitle" idx="1"/>
          </p:nvPr>
        </p:nvSpPr>
        <p:spPr>
          <a:xfrm>
            <a:off x="1143000" y="3157061"/>
            <a:ext cx="6858000" cy="370522"/>
          </a:xfrm>
        </p:spPr>
        <p:txBody>
          <a:bodyPr/>
          <a:lstStyle/>
          <a:p>
            <a:r>
              <a:rPr lang="en-CA" sz="2400" dirty="0"/>
              <a:t>Dr. Melanie Janzen</a:t>
            </a:r>
            <a:br>
              <a:rPr lang="en-CA" dirty="0"/>
            </a:br>
            <a:r>
              <a:rPr lang="en-CA" sz="1800" dirty="0"/>
              <a:t>Associate Dean - Graduate Programs &amp; Research</a:t>
            </a:r>
            <a:br>
              <a:rPr lang="en-CA" sz="1800" dirty="0"/>
            </a:br>
            <a:r>
              <a:rPr lang="en-CA" sz="1800" dirty="0"/>
              <a:t>August 2023</a:t>
            </a:r>
          </a:p>
          <a:p>
            <a:endParaRPr lang="en-CA" dirty="0"/>
          </a:p>
        </p:txBody>
      </p:sp>
    </p:spTree>
    <p:extLst>
      <p:ext uri="{BB962C8B-B14F-4D97-AF65-F5344CB8AC3E}">
        <p14:creationId xmlns:p14="http://schemas.microsoft.com/office/powerpoint/2010/main" val="313165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dirty="0"/>
              <a:t>Competition Statistics</a:t>
            </a:r>
          </a:p>
        </p:txBody>
      </p:sp>
      <p:sp>
        <p:nvSpPr>
          <p:cNvPr id="3" name="Content Placeholder 2"/>
          <p:cNvSpPr>
            <a:spLocks noGrp="1"/>
          </p:cNvSpPr>
          <p:nvPr>
            <p:ph idx="1"/>
          </p:nvPr>
        </p:nvSpPr>
        <p:spPr>
          <a:xfrm>
            <a:off x="982980" y="1474470"/>
            <a:ext cx="7237730" cy="3695406"/>
          </a:xfrm>
        </p:spPr>
        <p:txBody>
          <a:bodyPr/>
          <a:lstStyle/>
          <a:p>
            <a:pPr marL="0" indent="0">
              <a:buNone/>
            </a:pPr>
            <a:endParaRPr lang="en-CA" sz="2000" b="1" dirty="0"/>
          </a:p>
          <a:p>
            <a:endParaRPr lang="en-CA" sz="2000" dirty="0"/>
          </a:p>
          <a:p>
            <a:endParaRPr lang="en-CA" sz="2000" dirty="0"/>
          </a:p>
          <a:p>
            <a:endParaRPr lang="en-CA" sz="2000" dirty="0"/>
          </a:p>
          <a:p>
            <a:endParaRPr lang="en-CA" sz="2000" dirty="0"/>
          </a:p>
        </p:txBody>
      </p:sp>
      <p:graphicFrame>
        <p:nvGraphicFramePr>
          <p:cNvPr id="2" name="Table 1"/>
          <p:cNvGraphicFramePr>
            <a:graphicFrameLocks noGrp="1"/>
          </p:cNvGraphicFramePr>
          <p:nvPr>
            <p:extLst>
              <p:ext uri="{D42A27DB-BD31-4B8C-83A1-F6EECF244321}">
                <p14:modId xmlns:p14="http://schemas.microsoft.com/office/powerpoint/2010/main" val="2167028051"/>
              </p:ext>
            </p:extLst>
          </p:nvPr>
        </p:nvGraphicFramePr>
        <p:xfrm>
          <a:off x="1065529" y="2068092"/>
          <a:ext cx="6698404" cy="3027437"/>
        </p:xfrm>
        <a:graphic>
          <a:graphicData uri="http://schemas.openxmlformats.org/drawingml/2006/table">
            <a:tbl>
              <a:tblPr firstRow="1" bandRow="1">
                <a:tableStyleId>{5C22544A-7EE6-4342-B048-85BDC9FD1C3A}</a:tableStyleId>
              </a:tblPr>
              <a:tblGrid>
                <a:gridCol w="3349202">
                  <a:extLst>
                    <a:ext uri="{9D8B030D-6E8A-4147-A177-3AD203B41FA5}">
                      <a16:colId xmlns:a16="http://schemas.microsoft.com/office/drawing/2014/main" val="1392218979"/>
                    </a:ext>
                  </a:extLst>
                </a:gridCol>
                <a:gridCol w="3349202">
                  <a:extLst>
                    <a:ext uri="{9D8B030D-6E8A-4147-A177-3AD203B41FA5}">
                      <a16:colId xmlns:a16="http://schemas.microsoft.com/office/drawing/2014/main" val="1712692024"/>
                    </a:ext>
                  </a:extLst>
                </a:gridCol>
              </a:tblGrid>
              <a:tr h="467117">
                <a:tc>
                  <a:txBody>
                    <a:bodyPr/>
                    <a:lstStyle/>
                    <a:p>
                      <a:pPr algn="ctr"/>
                      <a:r>
                        <a:rPr lang="en-CA" dirty="0">
                          <a:latin typeface="Arial" panose="020B0604020202020204" pitchFamily="34" charset="0"/>
                          <a:cs typeface="Arial" panose="020B0604020202020204" pitchFamily="34" charset="0"/>
                        </a:rPr>
                        <a:t>CANADA</a:t>
                      </a:r>
                    </a:p>
                  </a:txBody>
                  <a:tcPr/>
                </a:tc>
                <a:tc>
                  <a:txBody>
                    <a:bodyPr/>
                    <a:lstStyle/>
                    <a:p>
                      <a:pPr algn="ctr"/>
                      <a:r>
                        <a:rPr lang="en-CA" dirty="0">
                          <a:latin typeface="Arial" panose="020B0604020202020204" pitchFamily="34" charset="0"/>
                          <a:cs typeface="Arial" panose="020B0604020202020204" pitchFamily="34" charset="0"/>
                        </a:rPr>
                        <a:t>UM </a:t>
                      </a:r>
                    </a:p>
                  </a:txBody>
                  <a:tcPr/>
                </a:tc>
                <a:extLst>
                  <a:ext uri="{0D108BD9-81ED-4DB2-BD59-A6C34878D82A}">
                    <a16:rowId xmlns:a16="http://schemas.microsoft.com/office/drawing/2014/main" val="288627770"/>
                  </a:ext>
                </a:extLst>
              </a:tr>
              <a:tr h="2417205">
                <a:tc>
                  <a:txBody>
                    <a:bodyPr/>
                    <a:lstStyle/>
                    <a:p>
                      <a:r>
                        <a:rPr lang="en-CA" dirty="0">
                          <a:latin typeface="Arial" panose="020B0604020202020204" pitchFamily="34" charset="0"/>
                          <a:cs typeface="Arial" panose="020B0604020202020204" pitchFamily="34" charset="0"/>
                        </a:rPr>
                        <a:t>Applications:</a:t>
                      </a:r>
                      <a:r>
                        <a:rPr lang="en-CA" baseline="0" dirty="0">
                          <a:latin typeface="Arial" panose="020B0604020202020204" pitchFamily="34" charset="0"/>
                          <a:cs typeface="Arial" panose="020B0604020202020204" pitchFamily="34" charset="0"/>
                        </a:rPr>
                        <a:t> 4,257</a:t>
                      </a:r>
                    </a:p>
                    <a:p>
                      <a:endParaRPr lang="en-CA" baseline="0" dirty="0">
                        <a:latin typeface="Arial" panose="020B0604020202020204" pitchFamily="34" charset="0"/>
                        <a:cs typeface="Arial" panose="020B0604020202020204" pitchFamily="34" charset="0"/>
                      </a:endParaRPr>
                    </a:p>
                    <a:p>
                      <a:r>
                        <a:rPr lang="en-CA" baseline="0" dirty="0">
                          <a:latin typeface="Arial" panose="020B0604020202020204" pitchFamily="34" charset="0"/>
                          <a:cs typeface="Arial" panose="020B0604020202020204" pitchFamily="34" charset="0"/>
                        </a:rPr>
                        <a:t>Awards: 528</a:t>
                      </a:r>
                    </a:p>
                    <a:p>
                      <a:endParaRPr lang="en-CA" baseline="0" dirty="0">
                        <a:latin typeface="Arial" panose="020B0604020202020204" pitchFamily="34" charset="0"/>
                        <a:cs typeface="Arial" panose="020B0604020202020204" pitchFamily="34" charset="0"/>
                      </a:endParaRPr>
                    </a:p>
                    <a:p>
                      <a:r>
                        <a:rPr lang="en-CA" baseline="0" dirty="0">
                          <a:latin typeface="Arial" panose="020B0604020202020204" pitchFamily="34" charset="0"/>
                          <a:cs typeface="Arial" panose="020B0604020202020204" pitchFamily="34" charset="0"/>
                        </a:rPr>
                        <a:t>Success rate: 12.1%</a:t>
                      </a:r>
                      <a:endParaRPr lang="en-CA" dirty="0">
                        <a:latin typeface="Arial" panose="020B0604020202020204" pitchFamily="34" charset="0"/>
                        <a:cs typeface="Arial" panose="020B0604020202020204" pitchFamily="34" charset="0"/>
                      </a:endParaRPr>
                    </a:p>
                  </a:txBody>
                  <a:tcPr/>
                </a:tc>
                <a:tc>
                  <a:txBody>
                    <a:bodyPr/>
                    <a:lstStyle/>
                    <a:p>
                      <a:r>
                        <a:rPr lang="en-CA" dirty="0">
                          <a:latin typeface="Arial" panose="020B0604020202020204" pitchFamily="34" charset="0"/>
                          <a:cs typeface="Arial" panose="020B0604020202020204" pitchFamily="34" charset="0"/>
                        </a:rPr>
                        <a:t>Applications: 52</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Awards: 5</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Success rate:</a:t>
                      </a:r>
                      <a:r>
                        <a:rPr lang="en-CA" baseline="0" dirty="0">
                          <a:latin typeface="Arial" panose="020B0604020202020204" pitchFamily="34" charset="0"/>
                          <a:cs typeface="Arial" panose="020B0604020202020204" pitchFamily="34" charset="0"/>
                        </a:rPr>
                        <a:t> 9.6%</a:t>
                      </a:r>
                    </a:p>
                    <a:p>
                      <a:endParaRPr lang="en-CA" baseline="0" dirty="0">
                        <a:latin typeface="Arial" panose="020B0604020202020204" pitchFamily="34" charset="0"/>
                        <a:cs typeface="Arial" panose="020B0604020202020204" pitchFamily="34" charset="0"/>
                      </a:endParaRPr>
                    </a:p>
                    <a:p>
                      <a:r>
                        <a:rPr lang="en-CA" baseline="0" dirty="0">
                          <a:latin typeface="Arial" panose="020B0604020202020204" pitchFamily="34" charset="0"/>
                          <a:cs typeface="Arial" panose="020B0604020202020204" pitchFamily="34" charset="0"/>
                        </a:rPr>
                        <a:t>*UM Quota for 2023 = 27</a:t>
                      </a:r>
                      <a:br>
                        <a:rPr lang="en-CA" baseline="0" dirty="0">
                          <a:latin typeface="Arial" panose="020B0604020202020204" pitchFamily="34" charset="0"/>
                          <a:cs typeface="Arial" panose="020B0604020202020204" pitchFamily="34" charset="0"/>
                        </a:rPr>
                      </a:br>
                      <a:r>
                        <a:rPr lang="en-CA" baseline="0" dirty="0">
                          <a:latin typeface="Arial" panose="020B0604020202020204" pitchFamily="34" charset="0"/>
                          <a:cs typeface="Arial" panose="020B0604020202020204" pitchFamily="34" charset="0"/>
                        </a:rPr>
                        <a:t>(excluding Indigenous applicants)</a:t>
                      </a:r>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141693"/>
                  </a:ext>
                </a:extLst>
              </a:tr>
            </a:tbl>
          </a:graphicData>
        </a:graphic>
      </p:graphicFrame>
      <p:sp>
        <p:nvSpPr>
          <p:cNvPr id="4" name="TextBox 3"/>
          <p:cNvSpPr txBox="1"/>
          <p:nvPr/>
        </p:nvSpPr>
        <p:spPr>
          <a:xfrm>
            <a:off x="938530" y="1481299"/>
            <a:ext cx="7326630" cy="369332"/>
          </a:xfrm>
          <a:prstGeom prst="rect">
            <a:avLst/>
          </a:prstGeom>
          <a:noFill/>
        </p:spPr>
        <p:txBody>
          <a:bodyPr wrap="square" rtlCol="0">
            <a:spAutoFit/>
          </a:bodyPr>
          <a:lstStyle/>
          <a:p>
            <a:pPr algn="ctr"/>
            <a:r>
              <a:rPr lang="en-CA" dirty="0">
                <a:solidFill>
                  <a:schemeClr val="accent1"/>
                </a:solidFill>
                <a:latin typeface="Arial" panose="020B0604020202020204" pitchFamily="34" charset="0"/>
                <a:cs typeface="Arial" panose="020B0604020202020204" pitchFamily="34" charset="0"/>
              </a:rPr>
              <a:t>SSHRC Doctoral Awards 2021-22 </a:t>
            </a:r>
          </a:p>
        </p:txBody>
      </p:sp>
    </p:spTree>
    <p:extLst>
      <p:ext uri="{BB962C8B-B14F-4D97-AF65-F5344CB8AC3E}">
        <p14:creationId xmlns:p14="http://schemas.microsoft.com/office/powerpoint/2010/main" val="349209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dirty="0"/>
              <a:t>Evaluation Criteria </a:t>
            </a:r>
          </a:p>
        </p:txBody>
      </p:sp>
      <p:sp>
        <p:nvSpPr>
          <p:cNvPr id="3" name="Content Placeholder 2"/>
          <p:cNvSpPr>
            <a:spLocks noGrp="1"/>
          </p:cNvSpPr>
          <p:nvPr>
            <p:ph idx="1"/>
          </p:nvPr>
        </p:nvSpPr>
        <p:spPr>
          <a:xfrm>
            <a:off x="982980" y="1474470"/>
            <a:ext cx="7237730" cy="3695406"/>
          </a:xfrm>
        </p:spPr>
        <p:txBody>
          <a:bodyPr/>
          <a:lstStyle/>
          <a:p>
            <a:pPr marL="0" indent="0">
              <a:buNone/>
            </a:pPr>
            <a:endParaRPr lang="en-CA" sz="2000" b="1" dirty="0"/>
          </a:p>
          <a:p>
            <a:endParaRPr lang="en-CA" sz="2000" dirty="0"/>
          </a:p>
          <a:p>
            <a:endParaRPr lang="en-CA" sz="2000" dirty="0"/>
          </a:p>
          <a:p>
            <a:endParaRPr lang="en-CA" sz="2000" dirty="0"/>
          </a:p>
          <a:p>
            <a:endParaRPr lang="en-CA" sz="2000" dirty="0"/>
          </a:p>
        </p:txBody>
      </p:sp>
      <p:sp>
        <p:nvSpPr>
          <p:cNvPr id="6" name="TextBox 5"/>
          <p:cNvSpPr txBox="1"/>
          <p:nvPr/>
        </p:nvSpPr>
        <p:spPr>
          <a:xfrm>
            <a:off x="328295" y="1257300"/>
            <a:ext cx="8458200" cy="4062651"/>
          </a:xfrm>
          <a:prstGeom prst="rect">
            <a:avLst/>
          </a:prstGeom>
          <a:noFill/>
        </p:spPr>
        <p:txBody>
          <a:bodyPr wrap="square" rtlCol="0">
            <a:spAutoFit/>
          </a:bodyPr>
          <a:lstStyle/>
          <a:p>
            <a:r>
              <a:rPr lang="en-CA" sz="1600" b="1" dirty="0">
                <a:latin typeface="Arial" panose="020B0604020202020204" pitchFamily="34" charset="0"/>
                <a:cs typeface="Arial" panose="020B0604020202020204" pitchFamily="34" charset="0"/>
              </a:rPr>
              <a:t>1. Research Potential and Ability (50%)</a:t>
            </a:r>
          </a:p>
          <a:p>
            <a:endParaRPr lang="en-CA" sz="11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Quality of </a:t>
            </a:r>
            <a:r>
              <a:rPr lang="en-US" sz="1100" b="1" dirty="0">
                <a:latin typeface="Arial" panose="020B0604020202020204" pitchFamily="34" charset="0"/>
                <a:cs typeface="Arial" panose="020B0604020202020204" pitchFamily="34" charset="0"/>
              </a:rPr>
              <a:t>research proposal</a:t>
            </a:r>
          </a:p>
          <a:p>
            <a:pPr lvl="1"/>
            <a:r>
              <a:rPr lang="en-US" sz="1100" dirty="0">
                <a:latin typeface="Arial" panose="020B0604020202020204" pitchFamily="34" charset="0"/>
                <a:cs typeface="Arial" panose="020B0604020202020204" pitchFamily="34" charset="0"/>
              </a:rPr>
              <a:t>specific, focused, and feasible research question(s) and objective(s)</a:t>
            </a:r>
          </a:p>
          <a:p>
            <a:pPr lvl="1"/>
            <a:r>
              <a:rPr lang="en-US" sz="1100" dirty="0">
                <a:latin typeface="Arial" panose="020B0604020202020204" pitchFamily="34" charset="0"/>
                <a:cs typeface="Arial" panose="020B0604020202020204" pitchFamily="34" charset="0"/>
              </a:rPr>
              <a:t>clear description of the proposed methodology</a:t>
            </a:r>
          </a:p>
          <a:p>
            <a:pPr lvl="1"/>
            <a:r>
              <a:rPr lang="en-US" sz="1100" dirty="0">
                <a:latin typeface="Arial" panose="020B0604020202020204" pitchFamily="34" charset="0"/>
                <a:cs typeface="Arial" panose="020B0604020202020204" pitchFamily="34" charset="0"/>
              </a:rPr>
              <a:t>significance and expected contributions to research</a:t>
            </a:r>
          </a:p>
          <a:p>
            <a:pPr lvl="1"/>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Relevant training</a:t>
            </a:r>
            <a:r>
              <a:rPr lang="en-US" sz="1100" dirty="0">
                <a:latin typeface="Arial" panose="020B0604020202020204" pitchFamily="34" charset="0"/>
                <a:cs typeface="Arial" panose="020B0604020202020204" pitchFamily="34" charset="0"/>
              </a:rPr>
              <a:t>, such as academic training, lived experience and traditional teachings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Research experience </a:t>
            </a:r>
            <a:r>
              <a:rPr lang="en-US" sz="1100" dirty="0">
                <a:latin typeface="Arial" panose="020B0604020202020204" pitchFamily="34" charset="0"/>
                <a:cs typeface="Arial" panose="020B0604020202020204" pitchFamily="34" charset="0"/>
              </a:rPr>
              <a:t>and achievements relative to the applicant’s stage of study, lived experience and knowledge systems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Quality of contributions </a:t>
            </a:r>
            <a:r>
              <a:rPr lang="en-US" sz="1100" dirty="0">
                <a:latin typeface="Arial" panose="020B0604020202020204" pitchFamily="34" charset="0"/>
                <a:cs typeface="Arial" panose="020B0604020202020204" pitchFamily="34" charset="0"/>
              </a:rPr>
              <a:t>and extent to which they advance the field of research; can include: publications, patents, reports, posters, abstracts, monographs, presentations, creative outputs, knowledge translation outputs, community products, etc.</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Demonstration of </a:t>
            </a:r>
            <a:r>
              <a:rPr lang="en-US" sz="1100" b="1" dirty="0">
                <a:latin typeface="Arial" panose="020B0604020202020204" pitchFamily="34" charset="0"/>
                <a:cs typeface="Arial" panose="020B0604020202020204" pitchFamily="34" charset="0"/>
              </a:rPr>
              <a:t>sound judgment </a:t>
            </a:r>
            <a:r>
              <a:rPr lang="en-US" sz="1100" dirty="0">
                <a:latin typeface="Arial" panose="020B0604020202020204" pitchFamily="34" charset="0"/>
                <a:cs typeface="Arial" panose="020B0604020202020204" pitchFamily="34" charset="0"/>
              </a:rPr>
              <a:t>and ability to think critically</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Demonstration of </a:t>
            </a:r>
            <a:r>
              <a:rPr lang="en-US" sz="1100" b="1" dirty="0">
                <a:latin typeface="Arial" panose="020B0604020202020204" pitchFamily="34" charset="0"/>
                <a:cs typeface="Arial" panose="020B0604020202020204" pitchFamily="34" charset="0"/>
              </a:rPr>
              <a:t>responsible and ethical research conduct</a:t>
            </a:r>
            <a:r>
              <a:rPr lang="en-US" sz="1100" dirty="0">
                <a:latin typeface="Arial" panose="020B0604020202020204" pitchFamily="34" charset="0"/>
                <a:cs typeface="Arial" panose="020B0604020202020204" pitchFamily="34" charset="0"/>
              </a:rPr>
              <a:t>, including honest and thoughtful inquiry, rigorous analysis, commitment to safety and to the dissemination of research results, and adherence to the use of professional standards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Enthusiasm for </a:t>
            </a:r>
            <a:r>
              <a:rPr lang="en-US" sz="1100" b="1" dirty="0">
                <a:latin typeface="Arial" panose="020B0604020202020204" pitchFamily="34" charset="0"/>
                <a:cs typeface="Arial" panose="020B0604020202020204" pitchFamily="34" charset="0"/>
              </a:rPr>
              <a:t>research</a:t>
            </a:r>
            <a:r>
              <a:rPr lang="en-US" sz="1100" dirty="0">
                <a:latin typeface="Arial" panose="020B0604020202020204" pitchFamily="34" charset="0"/>
                <a:cs typeface="Arial" panose="020B0604020202020204" pitchFamily="34" charset="0"/>
              </a:rPr>
              <a:t>, originality, initiative, autonomy, relevant community involvement and outreach</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Ability or potential to communicate</a:t>
            </a:r>
            <a:r>
              <a:rPr lang="en-US" sz="1100" dirty="0">
                <a:latin typeface="Arial" panose="020B0604020202020204" pitchFamily="34" charset="0"/>
                <a:cs typeface="Arial" panose="020B0604020202020204" pitchFamily="34" charset="0"/>
              </a:rPr>
              <a:t> theoretical, technical and/or scientific concepts clearly and logically in written and oral formats</a:t>
            </a:r>
          </a:p>
        </p:txBody>
      </p:sp>
    </p:spTree>
    <p:extLst>
      <p:ext uri="{BB962C8B-B14F-4D97-AF65-F5344CB8AC3E}">
        <p14:creationId xmlns:p14="http://schemas.microsoft.com/office/powerpoint/2010/main" val="417817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dirty="0"/>
              <a:t>Evaluation Criteria </a:t>
            </a:r>
          </a:p>
        </p:txBody>
      </p:sp>
      <p:sp>
        <p:nvSpPr>
          <p:cNvPr id="3" name="Content Placeholder 2"/>
          <p:cNvSpPr>
            <a:spLocks noGrp="1"/>
          </p:cNvSpPr>
          <p:nvPr>
            <p:ph idx="1"/>
          </p:nvPr>
        </p:nvSpPr>
        <p:spPr>
          <a:xfrm>
            <a:off x="982980" y="1474470"/>
            <a:ext cx="7237730" cy="3695406"/>
          </a:xfrm>
        </p:spPr>
        <p:txBody>
          <a:bodyPr/>
          <a:lstStyle/>
          <a:p>
            <a:pPr marL="0" indent="0">
              <a:buNone/>
            </a:pPr>
            <a:endParaRPr lang="en-CA" sz="2000" b="1" dirty="0"/>
          </a:p>
          <a:p>
            <a:endParaRPr lang="en-CA" sz="2000" dirty="0"/>
          </a:p>
          <a:p>
            <a:endParaRPr lang="en-CA" sz="2000" dirty="0"/>
          </a:p>
          <a:p>
            <a:endParaRPr lang="en-CA" sz="2000" dirty="0"/>
          </a:p>
          <a:p>
            <a:endParaRPr lang="en-CA" sz="2000" dirty="0"/>
          </a:p>
        </p:txBody>
      </p:sp>
      <p:sp>
        <p:nvSpPr>
          <p:cNvPr id="6" name="TextBox 5"/>
          <p:cNvSpPr txBox="1"/>
          <p:nvPr/>
        </p:nvSpPr>
        <p:spPr>
          <a:xfrm>
            <a:off x="328295" y="1257300"/>
            <a:ext cx="8458200" cy="3647152"/>
          </a:xfrm>
          <a:prstGeom prst="rect">
            <a:avLst/>
          </a:prstGeom>
          <a:noFill/>
        </p:spPr>
        <p:txBody>
          <a:bodyPr wrap="square" rtlCol="0">
            <a:spAutoFit/>
          </a:bodyPr>
          <a:lstStyle/>
          <a:p>
            <a:r>
              <a:rPr lang="en-CA" sz="1600" b="1" dirty="0">
                <a:latin typeface="Arial" panose="020B0604020202020204" pitchFamily="34" charset="0"/>
                <a:cs typeface="Arial" panose="020B0604020202020204" pitchFamily="34" charset="0"/>
              </a:rPr>
              <a:t>2. Relevant Experience and Achievements Within and Beyond Academia (50%)</a:t>
            </a:r>
          </a:p>
          <a:p>
            <a:endParaRPr lang="en-CA" sz="11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Scholarships, awards and distinctions </a:t>
            </a:r>
            <a:r>
              <a:rPr lang="en-US" sz="1200" dirty="0">
                <a:latin typeface="Arial" panose="020B0604020202020204" pitchFamily="34" charset="0"/>
                <a:cs typeface="Arial" panose="020B0604020202020204" pitchFamily="34" charset="0"/>
              </a:rPr>
              <a:t>(amount, duration and prestige)</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Academic record</a:t>
            </a:r>
            <a:r>
              <a:rPr lang="en-US" sz="1200" dirty="0">
                <a:latin typeface="Arial" panose="020B0604020202020204" pitchFamily="34" charset="0"/>
                <a:cs typeface="Arial" panose="020B0604020202020204" pitchFamily="34" charset="0"/>
              </a:rPr>
              <a:t>, such as: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transcripts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duration of previous studies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program requirements and courses pursued</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course load</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relative standing in program (if available)</a:t>
            </a:r>
          </a:p>
          <a:p>
            <a:pPr lvl="1"/>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Professional, academic, and extracurricular activities </a:t>
            </a:r>
            <a:r>
              <a:rPr lang="en-US" sz="1200" dirty="0">
                <a:latin typeface="Arial" panose="020B0604020202020204" pitchFamily="34" charset="0"/>
                <a:cs typeface="Arial" panose="020B0604020202020204" pitchFamily="34" charset="0"/>
              </a:rPr>
              <a:t>as well as collaborations with supervisors, colleagues, peers, students and members of the community, such as: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teaching, mentoring, supervising and/or coaching</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managing projects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participating in science and/or research promotion</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conducting community outreach, volunteer work and/or civic engagement activities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chairing committees and/or organizing conferences and meetings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participating in departmental or institutional organizations, associations, societies and/or club</a:t>
            </a:r>
          </a:p>
        </p:txBody>
      </p:sp>
    </p:spTree>
    <p:extLst>
      <p:ext uri="{BB962C8B-B14F-4D97-AF65-F5344CB8AC3E}">
        <p14:creationId xmlns:p14="http://schemas.microsoft.com/office/powerpoint/2010/main" val="399413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51B1-5300-AF23-CDA0-BA5572830420}"/>
              </a:ext>
            </a:extLst>
          </p:cNvPr>
          <p:cNvSpPr>
            <a:spLocks noGrp="1"/>
          </p:cNvSpPr>
          <p:nvPr>
            <p:ph type="title"/>
          </p:nvPr>
        </p:nvSpPr>
        <p:spPr/>
        <p:txBody>
          <a:bodyPr/>
          <a:lstStyle/>
          <a:p>
            <a:r>
              <a:rPr lang="en-US" dirty="0"/>
              <a:t>A Quick SSHRC Tour </a:t>
            </a:r>
          </a:p>
        </p:txBody>
      </p:sp>
      <p:sp>
        <p:nvSpPr>
          <p:cNvPr id="3" name="Content Placeholder 2">
            <a:extLst>
              <a:ext uri="{FF2B5EF4-FFF2-40B4-BE49-F238E27FC236}">
                <a16:creationId xmlns:a16="http://schemas.microsoft.com/office/drawing/2014/main" id="{00B28276-FD56-1F11-BFE0-AAA63FB1F015}"/>
              </a:ext>
            </a:extLst>
          </p:cNvPr>
          <p:cNvSpPr>
            <a:spLocks noGrp="1"/>
          </p:cNvSpPr>
          <p:nvPr>
            <p:ph idx="1"/>
          </p:nvPr>
        </p:nvSpPr>
        <p:spPr/>
        <p:txBody>
          <a:bodyPr/>
          <a:lstStyle/>
          <a:p>
            <a:pPr marL="0" indent="0">
              <a:buNone/>
            </a:pPr>
            <a:r>
              <a:rPr lang="en-US" dirty="0"/>
              <a:t> </a:t>
            </a:r>
          </a:p>
          <a:p>
            <a:pPr marL="0" indent="0">
              <a:buNone/>
            </a:pPr>
            <a:r>
              <a:rPr lang="en-US" dirty="0">
                <a:hlinkClick r:id="rId2"/>
              </a:rPr>
              <a:t>https://www.sshrc-crsh.gc.ca/funding-financement/instructions/doctoral/applicant-candidat-eng.aspx</a:t>
            </a:r>
            <a:r>
              <a:rPr lang="en-US" dirty="0"/>
              <a:t>   </a:t>
            </a:r>
          </a:p>
          <a:p>
            <a:pPr marL="0" indent="0">
              <a:buNone/>
            </a:pPr>
            <a:endParaRPr lang="en-US" dirty="0"/>
          </a:p>
        </p:txBody>
      </p:sp>
    </p:spTree>
    <p:extLst>
      <p:ext uri="{BB962C8B-B14F-4D97-AF65-F5344CB8AC3E}">
        <p14:creationId xmlns:p14="http://schemas.microsoft.com/office/powerpoint/2010/main" val="247615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5B52-71E6-11B9-B096-2BF84836183A}"/>
              </a:ext>
            </a:extLst>
          </p:cNvPr>
          <p:cNvSpPr>
            <a:spLocks noGrp="1"/>
          </p:cNvSpPr>
          <p:nvPr>
            <p:ph type="title"/>
          </p:nvPr>
        </p:nvSpPr>
        <p:spPr/>
        <p:txBody>
          <a:bodyPr/>
          <a:lstStyle/>
          <a:p>
            <a:r>
              <a:rPr lang="en-US" dirty="0"/>
              <a:t>Drafting the Proposal (2 pages)</a:t>
            </a:r>
          </a:p>
        </p:txBody>
      </p:sp>
      <p:sp>
        <p:nvSpPr>
          <p:cNvPr id="3" name="Content Placeholder 2">
            <a:extLst>
              <a:ext uri="{FF2B5EF4-FFF2-40B4-BE49-F238E27FC236}">
                <a16:creationId xmlns:a16="http://schemas.microsoft.com/office/drawing/2014/main" id="{AF4812B9-8E3C-C87D-2D23-06CDC7CEF2C5}"/>
              </a:ext>
            </a:extLst>
          </p:cNvPr>
          <p:cNvSpPr>
            <a:spLocks noGrp="1"/>
          </p:cNvSpPr>
          <p:nvPr>
            <p:ph idx="1"/>
          </p:nvPr>
        </p:nvSpPr>
        <p:spPr>
          <a:xfrm>
            <a:off x="894080" y="1530849"/>
            <a:ext cx="7326630" cy="2779820"/>
          </a:xfrm>
        </p:spPr>
        <p:txBody>
          <a:bodyPr/>
          <a:lstStyle/>
          <a:p>
            <a:pPr algn="l">
              <a:buFont typeface="Arial" panose="020B0604020202020204" pitchFamily="34" charset="0"/>
              <a:buChar char="•"/>
            </a:pPr>
            <a:r>
              <a:rPr lang="en-US" sz="2000" b="0" i="0" dirty="0">
                <a:solidFill>
                  <a:srgbClr val="333333"/>
                </a:solidFill>
                <a:effectLst/>
              </a:rPr>
              <a:t>clearly state your current level of graduate study;</a:t>
            </a:r>
          </a:p>
          <a:p>
            <a:pPr algn="l">
              <a:buFont typeface="Arial" panose="020B0604020202020204" pitchFamily="34" charset="0"/>
              <a:buChar char="•"/>
            </a:pPr>
            <a:r>
              <a:rPr lang="en-US" sz="2000" b="0" i="0" dirty="0">
                <a:solidFill>
                  <a:srgbClr val="333333"/>
                </a:solidFill>
                <a:effectLst/>
              </a:rPr>
              <a:t>indicate at what stage you are in your thesis/research project;</a:t>
            </a:r>
          </a:p>
          <a:p>
            <a:pPr algn="l">
              <a:buFont typeface="Arial" panose="020B0604020202020204" pitchFamily="34" charset="0"/>
              <a:buChar char="•"/>
            </a:pPr>
            <a:r>
              <a:rPr lang="en-US" sz="2000" b="0" i="0" dirty="0">
                <a:solidFill>
                  <a:srgbClr val="333333"/>
                </a:solidFill>
                <a:effectLst/>
              </a:rPr>
              <a:t>provide the name of your supervisor of doctoral studies, if known;</a:t>
            </a:r>
          </a:p>
          <a:p>
            <a:pPr algn="l">
              <a:buFont typeface="Arial" panose="020B0604020202020204" pitchFamily="34" charset="0"/>
              <a:buChar char="•"/>
            </a:pPr>
            <a:r>
              <a:rPr lang="en-US" sz="2000" b="0" i="0" dirty="0">
                <a:solidFill>
                  <a:srgbClr val="333333"/>
                </a:solidFill>
                <a:effectLst/>
              </a:rPr>
              <a:t>provide </a:t>
            </a:r>
            <a:r>
              <a:rPr lang="en-US" sz="2000" b="1" i="0" dirty="0">
                <a:solidFill>
                  <a:srgbClr val="333333"/>
                </a:solidFill>
                <a:effectLst/>
              </a:rPr>
              <a:t>an outline of your thesis or research project</a:t>
            </a:r>
            <a:r>
              <a:rPr lang="en-US" sz="2000" b="0" i="0" dirty="0">
                <a:solidFill>
                  <a:srgbClr val="333333"/>
                </a:solidFill>
                <a:effectLst/>
              </a:rPr>
              <a:t>, including, for example, the research question(s), context, objectives, methodology, significance and expected contributions to advancing knowledge; and</a:t>
            </a:r>
          </a:p>
          <a:p>
            <a:pPr algn="l">
              <a:buFont typeface="Arial" panose="020B0604020202020204" pitchFamily="34" charset="0"/>
              <a:buChar char="•"/>
            </a:pPr>
            <a:r>
              <a:rPr lang="en-US" sz="2000" b="0" i="0" dirty="0">
                <a:solidFill>
                  <a:srgbClr val="333333"/>
                </a:solidFill>
                <a:effectLst/>
              </a:rPr>
              <a:t>describe what you hope to accomplish during the award tenure and what will remain for you to complete to obtain your degree.</a:t>
            </a:r>
          </a:p>
        </p:txBody>
      </p:sp>
    </p:spTree>
    <p:extLst>
      <p:ext uri="{BB962C8B-B14F-4D97-AF65-F5344CB8AC3E}">
        <p14:creationId xmlns:p14="http://schemas.microsoft.com/office/powerpoint/2010/main" val="350486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F084-8BFA-A52F-81A7-45FF3ABAC4BB}"/>
              </a:ext>
            </a:extLst>
          </p:cNvPr>
          <p:cNvSpPr>
            <a:spLocks noGrp="1"/>
          </p:cNvSpPr>
          <p:nvPr>
            <p:ph type="title"/>
          </p:nvPr>
        </p:nvSpPr>
        <p:spPr>
          <a:xfrm>
            <a:off x="894080" y="447041"/>
            <a:ext cx="7326630" cy="487680"/>
          </a:xfrm>
        </p:spPr>
        <p:txBody>
          <a:bodyPr/>
          <a:lstStyle/>
          <a:p>
            <a:r>
              <a:rPr lang="en-US" dirty="0"/>
              <a:t>Roadmap Exercise </a:t>
            </a:r>
          </a:p>
        </p:txBody>
      </p:sp>
      <p:sp>
        <p:nvSpPr>
          <p:cNvPr id="3" name="Content Placeholder 2">
            <a:extLst>
              <a:ext uri="{FF2B5EF4-FFF2-40B4-BE49-F238E27FC236}">
                <a16:creationId xmlns:a16="http://schemas.microsoft.com/office/drawing/2014/main" id="{F6B95961-21C6-EC8C-FED1-B568E4E8E354}"/>
              </a:ext>
            </a:extLst>
          </p:cNvPr>
          <p:cNvSpPr>
            <a:spLocks noGrp="1"/>
          </p:cNvSpPr>
          <p:nvPr>
            <p:ph idx="1"/>
          </p:nvPr>
        </p:nvSpPr>
        <p:spPr>
          <a:xfrm>
            <a:off x="894080" y="1049867"/>
            <a:ext cx="7326630" cy="4251598"/>
          </a:xfrm>
        </p:spPr>
        <p:txBody>
          <a:bodyPr/>
          <a:lstStyle/>
          <a:p>
            <a:pPr marL="342900" marR="0" indent="-342900">
              <a:lnSpc>
                <a:spcPct val="100000"/>
              </a:lnSpc>
              <a:spcBef>
                <a:spcPts val="0"/>
              </a:spcBef>
              <a:spcAft>
                <a:spcPts val="600"/>
              </a:spcAft>
              <a:buFont typeface="+mj-lt"/>
              <a:buAutoNum type="arabicPeriod"/>
            </a:pPr>
            <a:r>
              <a:rPr lang="en-US" sz="1600" dirty="0">
                <a:effectLst/>
                <a:ea typeface="Calibri" panose="020F0502020204030204" pitchFamily="34" charset="0"/>
              </a:rPr>
              <a:t>How would you </a:t>
            </a:r>
            <a:r>
              <a:rPr lang="en-US" sz="1600" b="1" dirty="0">
                <a:effectLst/>
                <a:ea typeface="Calibri" panose="020F0502020204030204" pitchFamily="34" charset="0"/>
              </a:rPr>
              <a:t>describe</a:t>
            </a:r>
            <a:r>
              <a:rPr lang="en-US" sz="1600" dirty="0">
                <a:effectLst/>
                <a:ea typeface="Calibri" panose="020F0502020204030204" pitchFamily="34" charset="0"/>
              </a:rPr>
              <a:t> your research project? Why does it matter? </a:t>
            </a:r>
          </a:p>
          <a:p>
            <a:pPr marL="342900" marR="0" indent="-342900">
              <a:lnSpc>
                <a:spcPct val="100000"/>
              </a:lnSpc>
              <a:spcBef>
                <a:spcPts val="0"/>
              </a:spcBef>
              <a:spcAft>
                <a:spcPts val="600"/>
              </a:spcAft>
              <a:buFont typeface="+mj-lt"/>
              <a:buAutoNum type="arabicPeriod"/>
            </a:pPr>
            <a:r>
              <a:rPr lang="en-US" sz="1600" dirty="0">
                <a:effectLst/>
                <a:ea typeface="Calibri" panose="020F0502020204030204" pitchFamily="34" charset="0"/>
              </a:rPr>
              <a:t>What is the main issue or </a:t>
            </a:r>
            <a:r>
              <a:rPr lang="en-US" sz="1600" b="1" dirty="0">
                <a:effectLst/>
                <a:ea typeface="Calibri" panose="020F0502020204030204" pitchFamily="34" charset="0"/>
              </a:rPr>
              <a:t>problem</a:t>
            </a:r>
            <a:r>
              <a:rPr lang="en-US" sz="1600" dirty="0">
                <a:effectLst/>
                <a:ea typeface="Calibri" panose="020F0502020204030204" pitchFamily="34" charset="0"/>
              </a:rPr>
              <a:t> you are responding to?</a:t>
            </a:r>
          </a:p>
          <a:p>
            <a:pPr marL="342900" marR="0" indent="-342900">
              <a:lnSpc>
                <a:spcPct val="100000"/>
              </a:lnSpc>
              <a:spcBef>
                <a:spcPts val="0"/>
              </a:spcBef>
              <a:spcAft>
                <a:spcPts val="600"/>
              </a:spcAft>
              <a:buFont typeface="+mj-lt"/>
              <a:buAutoNum type="arabicPeriod"/>
            </a:pPr>
            <a:r>
              <a:rPr lang="en-US" sz="1600" dirty="0">
                <a:effectLst/>
                <a:ea typeface="Calibri" panose="020F0502020204030204" pitchFamily="34" charset="0"/>
              </a:rPr>
              <a:t>How is </a:t>
            </a:r>
            <a:r>
              <a:rPr lang="en-US" sz="1600" b="1" dirty="0">
                <a:effectLst/>
                <a:ea typeface="Calibri" panose="020F0502020204030204" pitchFamily="34" charset="0"/>
              </a:rPr>
              <a:t>existing knowledge </a:t>
            </a:r>
            <a:r>
              <a:rPr lang="en-US" sz="1600" dirty="0">
                <a:effectLst/>
                <a:ea typeface="Calibri" panose="020F0502020204030204" pitchFamily="34" charset="0"/>
              </a:rPr>
              <a:t>on this issue or problem inadequate? What are the gaps in the literature/research and why it is important that they are filled?</a:t>
            </a:r>
          </a:p>
          <a:p>
            <a:pPr marL="342900" marR="0" indent="-342900">
              <a:lnSpc>
                <a:spcPct val="100000"/>
              </a:lnSpc>
              <a:spcBef>
                <a:spcPts val="0"/>
              </a:spcBef>
              <a:spcAft>
                <a:spcPts val="600"/>
              </a:spcAft>
              <a:buFont typeface="+mj-lt"/>
              <a:buAutoNum type="arabicPeriod"/>
            </a:pPr>
            <a:r>
              <a:rPr lang="en-US" sz="1600" dirty="0">
                <a:effectLst/>
                <a:ea typeface="Calibri" panose="020F0502020204030204" pitchFamily="34" charset="0"/>
              </a:rPr>
              <a:t>What is the </a:t>
            </a:r>
            <a:r>
              <a:rPr lang="en-US" sz="1600" b="1" dirty="0">
                <a:effectLst/>
                <a:ea typeface="Calibri" panose="020F0502020204030204" pitchFamily="34" charset="0"/>
              </a:rPr>
              <a:t>overall goal </a:t>
            </a:r>
            <a:r>
              <a:rPr lang="en-US" sz="1600" dirty="0">
                <a:effectLst/>
                <a:ea typeface="Calibri" panose="020F0502020204030204" pitchFamily="34" charset="0"/>
              </a:rPr>
              <a:t>of your project? (present in a single sentence)</a:t>
            </a:r>
          </a:p>
          <a:p>
            <a:pPr marL="342900" marR="0" indent="-342900">
              <a:lnSpc>
                <a:spcPct val="100000"/>
              </a:lnSpc>
              <a:spcBef>
                <a:spcPts val="0"/>
              </a:spcBef>
              <a:spcAft>
                <a:spcPts val="600"/>
              </a:spcAft>
              <a:buFont typeface="+mj-lt"/>
              <a:buAutoNum type="arabicPeriod"/>
            </a:pPr>
            <a:r>
              <a:rPr lang="en-US" sz="1600" dirty="0">
                <a:effectLst/>
                <a:ea typeface="Calibri" panose="020F0502020204030204" pitchFamily="34" charset="0"/>
              </a:rPr>
              <a:t>What are your </a:t>
            </a:r>
            <a:r>
              <a:rPr lang="en-US" sz="1600" b="1" dirty="0">
                <a:effectLst/>
                <a:ea typeface="Calibri" panose="020F0502020204030204" pitchFamily="34" charset="0"/>
              </a:rPr>
              <a:t>specific research objectives</a:t>
            </a:r>
            <a:r>
              <a:rPr lang="en-US" sz="1600" dirty="0">
                <a:effectLst/>
                <a:ea typeface="Calibri" panose="020F0502020204030204" pitchFamily="34" charset="0"/>
              </a:rPr>
              <a:t>? (present as a numbered list) </a:t>
            </a:r>
          </a:p>
          <a:p>
            <a:pPr marL="342900" marR="0" indent="-342900">
              <a:lnSpc>
                <a:spcPct val="100000"/>
              </a:lnSpc>
              <a:spcBef>
                <a:spcPts val="0"/>
              </a:spcBef>
              <a:spcAft>
                <a:spcPts val="600"/>
              </a:spcAft>
              <a:buFont typeface="+mj-lt"/>
              <a:buAutoNum type="arabicPeriod"/>
            </a:pPr>
            <a:r>
              <a:rPr lang="en-US" sz="1600" dirty="0">
                <a:effectLst/>
                <a:ea typeface="Calibri" panose="020F0502020204030204" pitchFamily="34" charset="0"/>
              </a:rPr>
              <a:t>What </a:t>
            </a:r>
            <a:r>
              <a:rPr lang="en-US" sz="1600" b="1" dirty="0">
                <a:effectLst/>
                <a:ea typeface="Calibri" panose="020F0502020204030204" pitchFamily="34" charset="0"/>
              </a:rPr>
              <a:t>theoretical framework </a:t>
            </a:r>
            <a:r>
              <a:rPr lang="en-US" sz="1600" dirty="0">
                <a:effectLst/>
                <a:ea typeface="Calibri" panose="020F0502020204030204" pitchFamily="34" charset="0"/>
              </a:rPr>
              <a:t>will you employ and how does it help to inform your understanding of the problem?</a:t>
            </a:r>
          </a:p>
          <a:p>
            <a:pPr marL="342900" marR="0" indent="-342900">
              <a:lnSpc>
                <a:spcPct val="100000"/>
              </a:lnSpc>
              <a:spcBef>
                <a:spcPts val="0"/>
              </a:spcBef>
              <a:spcAft>
                <a:spcPts val="600"/>
              </a:spcAft>
              <a:buFont typeface="+mj-lt"/>
              <a:buAutoNum type="arabicPeriod"/>
            </a:pPr>
            <a:r>
              <a:rPr lang="en-US" sz="1600" dirty="0">
                <a:effectLst/>
                <a:ea typeface="Calibri" panose="020F0502020204030204" pitchFamily="34" charset="0"/>
              </a:rPr>
              <a:t>What </a:t>
            </a:r>
            <a:r>
              <a:rPr lang="en-US" sz="1600" b="1" dirty="0">
                <a:effectLst/>
                <a:ea typeface="Calibri" panose="020F0502020204030204" pitchFamily="34" charset="0"/>
              </a:rPr>
              <a:t>methodological</a:t>
            </a:r>
            <a:r>
              <a:rPr lang="en-US" sz="1600" dirty="0">
                <a:effectLst/>
                <a:ea typeface="Calibri" panose="020F0502020204030204" pitchFamily="34" charset="0"/>
              </a:rPr>
              <a:t> approach will you employ in order to achieve your research objectives? </a:t>
            </a:r>
          </a:p>
          <a:p>
            <a:pPr marL="342900" marR="0" indent="-342900">
              <a:lnSpc>
                <a:spcPct val="100000"/>
              </a:lnSpc>
              <a:spcBef>
                <a:spcPts val="0"/>
              </a:spcBef>
              <a:spcAft>
                <a:spcPts val="600"/>
              </a:spcAft>
              <a:buFont typeface="+mj-lt"/>
              <a:buAutoNum type="arabicPeriod"/>
            </a:pPr>
            <a:r>
              <a:rPr lang="en-US" sz="1600" dirty="0">
                <a:effectLst/>
                <a:ea typeface="Calibri" panose="020F0502020204030204" pitchFamily="34" charset="0"/>
              </a:rPr>
              <a:t>What is the </a:t>
            </a:r>
            <a:r>
              <a:rPr lang="en-US" sz="1600" b="1" dirty="0">
                <a:effectLst/>
                <a:ea typeface="Calibri" panose="020F0502020204030204" pitchFamily="34" charset="0"/>
              </a:rPr>
              <a:t>significance</a:t>
            </a:r>
            <a:r>
              <a:rPr lang="en-US" sz="1600" dirty="0">
                <a:effectLst/>
                <a:ea typeface="Calibri" panose="020F0502020204030204" pitchFamily="34" charset="0"/>
              </a:rPr>
              <a:t> of the knowledge generated from your project within and outside of your discipline? Who stands to benefit from it?</a:t>
            </a:r>
          </a:p>
        </p:txBody>
      </p:sp>
    </p:spTree>
    <p:extLst>
      <p:ext uri="{BB962C8B-B14F-4D97-AF65-F5344CB8AC3E}">
        <p14:creationId xmlns:p14="http://schemas.microsoft.com/office/powerpoint/2010/main" val="1428967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CC0F-ACA6-2587-C78A-F4A28336D3D7}"/>
              </a:ext>
            </a:extLst>
          </p:cNvPr>
          <p:cNvSpPr>
            <a:spLocks noGrp="1"/>
          </p:cNvSpPr>
          <p:nvPr>
            <p:ph type="title"/>
          </p:nvPr>
        </p:nvSpPr>
        <p:spPr/>
        <p:txBody>
          <a:bodyPr/>
          <a:lstStyle/>
          <a:p>
            <a:r>
              <a:rPr lang="en-US" sz="2800" dirty="0"/>
              <a:t>1. Describing Your Research Study</a:t>
            </a:r>
          </a:p>
        </p:txBody>
      </p:sp>
      <p:sp>
        <p:nvSpPr>
          <p:cNvPr id="3" name="Content Placeholder 2">
            <a:extLst>
              <a:ext uri="{FF2B5EF4-FFF2-40B4-BE49-F238E27FC236}">
                <a16:creationId xmlns:a16="http://schemas.microsoft.com/office/drawing/2014/main" id="{33B26BAC-16F1-356E-8EF8-B0F898867311}"/>
              </a:ext>
            </a:extLst>
          </p:cNvPr>
          <p:cNvSpPr>
            <a:spLocks noGrp="1"/>
          </p:cNvSpPr>
          <p:nvPr>
            <p:ph idx="1"/>
          </p:nvPr>
        </p:nvSpPr>
        <p:spPr>
          <a:xfrm>
            <a:off x="894080" y="1551398"/>
            <a:ext cx="7326630" cy="2759271"/>
          </a:xfrm>
        </p:spPr>
        <p:txBody>
          <a:bodyPr/>
          <a:lstStyle/>
          <a:p>
            <a:pPr marL="0" indent="0">
              <a:buNone/>
            </a:pPr>
            <a:r>
              <a:rPr lang="en-US" i="1" dirty="0"/>
              <a:t>What will you do?</a:t>
            </a:r>
          </a:p>
          <a:p>
            <a:endParaRPr lang="en-US" dirty="0"/>
          </a:p>
          <a:p>
            <a:r>
              <a:rPr lang="en-US" dirty="0"/>
              <a:t>This study will …</a:t>
            </a:r>
          </a:p>
          <a:p>
            <a:r>
              <a:rPr lang="en-US" dirty="0"/>
              <a:t>In this study, I will … </a:t>
            </a:r>
          </a:p>
          <a:p>
            <a:r>
              <a:rPr lang="en-US" dirty="0"/>
              <a:t>This research will explore/analyze/consider …</a:t>
            </a:r>
          </a:p>
          <a:p>
            <a:endParaRPr lang="en-US" dirty="0"/>
          </a:p>
          <a:p>
            <a:endParaRPr lang="en-US" dirty="0"/>
          </a:p>
        </p:txBody>
      </p:sp>
    </p:spTree>
    <p:extLst>
      <p:ext uri="{BB962C8B-B14F-4D97-AF65-F5344CB8AC3E}">
        <p14:creationId xmlns:p14="http://schemas.microsoft.com/office/powerpoint/2010/main" val="416731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BB62-7B27-CB2F-3E82-94F09D65EF47}"/>
              </a:ext>
            </a:extLst>
          </p:cNvPr>
          <p:cNvSpPr>
            <a:spLocks noGrp="1"/>
          </p:cNvSpPr>
          <p:nvPr>
            <p:ph type="title"/>
          </p:nvPr>
        </p:nvSpPr>
        <p:spPr/>
        <p:txBody>
          <a:bodyPr/>
          <a:lstStyle/>
          <a:p>
            <a:r>
              <a:rPr lang="en-US" sz="2800" dirty="0"/>
              <a:t>2. What is the main problem being addressed?</a:t>
            </a:r>
          </a:p>
        </p:txBody>
      </p:sp>
      <p:sp>
        <p:nvSpPr>
          <p:cNvPr id="3" name="Content Placeholder 2">
            <a:extLst>
              <a:ext uri="{FF2B5EF4-FFF2-40B4-BE49-F238E27FC236}">
                <a16:creationId xmlns:a16="http://schemas.microsoft.com/office/drawing/2014/main" id="{0CA71957-F699-9D35-716A-599934D00414}"/>
              </a:ext>
            </a:extLst>
          </p:cNvPr>
          <p:cNvSpPr>
            <a:spLocks noGrp="1"/>
          </p:cNvSpPr>
          <p:nvPr>
            <p:ph idx="1"/>
          </p:nvPr>
        </p:nvSpPr>
        <p:spPr>
          <a:xfrm>
            <a:off x="894080" y="1797978"/>
            <a:ext cx="7326630" cy="3236359"/>
          </a:xfrm>
        </p:spPr>
        <p:txBody>
          <a:bodyPr/>
          <a:lstStyle/>
          <a:p>
            <a:pPr marL="0" indent="0">
              <a:buNone/>
            </a:pPr>
            <a:r>
              <a:rPr lang="en-US" i="1" dirty="0"/>
              <a:t>Why will you do it?</a:t>
            </a:r>
          </a:p>
          <a:p>
            <a:pPr marL="0" indent="0">
              <a:buNone/>
            </a:pPr>
            <a:endParaRPr lang="en-US" dirty="0"/>
          </a:p>
          <a:p>
            <a:r>
              <a:rPr lang="en-US" dirty="0"/>
              <a:t>This research addresses the problem of …</a:t>
            </a:r>
          </a:p>
          <a:p>
            <a:r>
              <a:rPr lang="en-US" dirty="0"/>
              <a:t>X is a perennial problem in/of Y and this research will address how to mitigate X by … </a:t>
            </a:r>
          </a:p>
          <a:p>
            <a:r>
              <a:rPr lang="en-US" dirty="0"/>
              <a:t>Problems of X are persistent within Y. This research aims to address X by Z. </a:t>
            </a:r>
          </a:p>
        </p:txBody>
      </p:sp>
    </p:spTree>
    <p:extLst>
      <p:ext uri="{BB962C8B-B14F-4D97-AF65-F5344CB8AC3E}">
        <p14:creationId xmlns:p14="http://schemas.microsoft.com/office/powerpoint/2010/main" val="70454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Placeholder 5">
            <a:extLst>
              <a:ext uri="{FF2B5EF4-FFF2-40B4-BE49-F238E27FC236}">
                <a16:creationId xmlns:a16="http://schemas.microsoft.com/office/drawing/2014/main" id="{5A5084B0-F8C2-F93D-7A6C-D77BD4A65B91}"/>
              </a:ext>
            </a:extLst>
          </p:cNvPr>
          <p:cNvPicPr>
            <a:picLocks noGrp="1" noChangeAspect="1"/>
          </p:cNvPicPr>
          <p:nvPr>
            <p:ph type="pic" sz="quarter" idx="10"/>
          </p:nvPr>
        </p:nvPicPr>
        <p:blipFill rotWithShape="1">
          <a:blip r:embed="rId2"/>
          <a:srcRect t="1018" r="-1" b="-1"/>
          <a:stretch/>
        </p:blipFill>
        <p:spPr>
          <a:xfrm>
            <a:off x="20" y="1282"/>
            <a:ext cx="9143980" cy="6856718"/>
          </a:xfrm>
          <a:prstGeom prst="rect">
            <a:avLst/>
          </a:prstGeom>
        </p:spPr>
      </p:pic>
    </p:spTree>
    <p:extLst>
      <p:ext uri="{BB962C8B-B14F-4D97-AF65-F5344CB8AC3E}">
        <p14:creationId xmlns:p14="http://schemas.microsoft.com/office/powerpoint/2010/main" val="108310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617220" y="324341"/>
            <a:ext cx="8058150" cy="487680"/>
          </a:xfrm>
        </p:spPr>
        <p:txBody>
          <a:bodyPr/>
          <a:lstStyle/>
          <a:p>
            <a:pPr algn="ctr"/>
            <a:r>
              <a:rPr lang="en-US" dirty="0"/>
              <a:t>Research Proposal: Tips &amp; Tricks</a:t>
            </a:r>
          </a:p>
        </p:txBody>
      </p:sp>
      <p:sp>
        <p:nvSpPr>
          <p:cNvPr id="3" name="Content Placeholder 2"/>
          <p:cNvSpPr>
            <a:spLocks noGrp="1"/>
          </p:cNvSpPr>
          <p:nvPr>
            <p:ph idx="1"/>
          </p:nvPr>
        </p:nvSpPr>
        <p:spPr>
          <a:xfrm>
            <a:off x="894080" y="1023257"/>
            <a:ext cx="7326630" cy="4247386"/>
          </a:xfrm>
        </p:spPr>
        <p:txBody>
          <a:bodyPr/>
          <a:lstStyle/>
          <a:p>
            <a:r>
              <a:rPr lang="en-CA" sz="1400" b="1" dirty="0"/>
              <a:t>Get started </a:t>
            </a:r>
            <a:r>
              <a:rPr lang="en-CA" sz="1400" dirty="0"/>
              <a:t>ASAP!</a:t>
            </a:r>
          </a:p>
          <a:p>
            <a:r>
              <a:rPr lang="en-CA" sz="1400" dirty="0"/>
              <a:t>Carefully </a:t>
            </a:r>
            <a:r>
              <a:rPr lang="en-CA" sz="1400" b="1" dirty="0"/>
              <a:t>read</a:t>
            </a:r>
            <a:r>
              <a:rPr lang="en-CA" sz="1400" dirty="0"/>
              <a:t> and follow ALL instructions closely</a:t>
            </a:r>
          </a:p>
          <a:p>
            <a:r>
              <a:rPr lang="en-CA" sz="1400" b="1" dirty="0"/>
              <a:t>Write</a:t>
            </a:r>
            <a:r>
              <a:rPr lang="en-CA" sz="1400" dirty="0"/>
              <a:t> in clear, jargon-free language</a:t>
            </a:r>
          </a:p>
          <a:p>
            <a:pPr lvl="1"/>
            <a:r>
              <a:rPr lang="en-CA" sz="1400" dirty="0"/>
              <a:t>Use active sentence structure; first person (e.g. “In this study, I will….”</a:t>
            </a:r>
          </a:p>
          <a:p>
            <a:pPr lvl="1"/>
            <a:r>
              <a:rPr lang="en-CA" sz="1400" dirty="0"/>
              <a:t>Is there a metaphor or story or a way to ground the research project?</a:t>
            </a:r>
          </a:p>
          <a:p>
            <a:r>
              <a:rPr lang="en-CA" sz="1400" dirty="0"/>
              <a:t>Present an </a:t>
            </a:r>
            <a:r>
              <a:rPr lang="en-CA" sz="1400" b="1" dirty="0"/>
              <a:t>argument</a:t>
            </a:r>
            <a:r>
              <a:rPr lang="en-CA" sz="1400" dirty="0"/>
              <a:t>! Why does this study matter?</a:t>
            </a:r>
          </a:p>
          <a:p>
            <a:pPr lvl="1"/>
            <a:r>
              <a:rPr lang="en-CA" sz="1400" dirty="0"/>
              <a:t>Clearly identify a problem to which your thesis is responding</a:t>
            </a:r>
          </a:p>
          <a:p>
            <a:pPr lvl="1"/>
            <a:r>
              <a:rPr lang="en-CA" sz="1400" dirty="0"/>
              <a:t>State a clear goal/list of objectives in response to that problem</a:t>
            </a:r>
          </a:p>
          <a:p>
            <a:pPr lvl="1"/>
            <a:r>
              <a:rPr lang="en-CA" sz="1400" dirty="0"/>
              <a:t>Situate your project within the context of the scholarly literature and clearly identify the gap you will fill. </a:t>
            </a:r>
          </a:p>
          <a:p>
            <a:pPr lvl="1"/>
            <a:r>
              <a:rPr lang="en-CA" sz="1400" dirty="0"/>
              <a:t>Explain what methods you will employ to achieve your research objectives</a:t>
            </a:r>
          </a:p>
          <a:p>
            <a:pPr lvl="1"/>
            <a:r>
              <a:rPr lang="en-CA" sz="1400" dirty="0"/>
              <a:t>Communicate the significance of your project (academic and social impact)</a:t>
            </a:r>
          </a:p>
          <a:p>
            <a:r>
              <a:rPr lang="en-CA" sz="1400" dirty="0"/>
              <a:t>Attend to the </a:t>
            </a:r>
            <a:r>
              <a:rPr lang="en-CA" sz="1400" b="1" dirty="0"/>
              <a:t>formatting</a:t>
            </a:r>
            <a:r>
              <a:rPr lang="en-CA" sz="1400" dirty="0"/>
              <a:t> – use headings to guide the reader; use bold and/or italics sparingly.</a:t>
            </a:r>
          </a:p>
          <a:p>
            <a:r>
              <a:rPr lang="en-CA" sz="1400" b="1" dirty="0"/>
              <a:t>Review repeatedly</a:t>
            </a:r>
            <a:r>
              <a:rPr lang="en-CA" sz="1400" dirty="0"/>
              <a:t>! Ask your advisor, colleagues, and family members to read your proposal. Revise. Review again. Attend to every word and sentence. </a:t>
            </a:r>
          </a:p>
          <a:p>
            <a:pPr lvl="1"/>
            <a:endParaRPr lang="en-CA" sz="1600" dirty="0"/>
          </a:p>
          <a:p>
            <a:endParaRPr lang="en-CA" dirty="0"/>
          </a:p>
          <a:p>
            <a:endParaRPr lang="en-CA" dirty="0"/>
          </a:p>
          <a:p>
            <a:endParaRPr lang="en-CA" dirty="0"/>
          </a:p>
          <a:p>
            <a:pPr marL="457200" indent="-457200">
              <a:buFont typeface="+mj-lt"/>
              <a:buAutoNum type="arabicPeriod"/>
            </a:pPr>
            <a:endParaRPr lang="en-CA" dirty="0"/>
          </a:p>
          <a:p>
            <a:endParaRPr lang="en-CA" dirty="0"/>
          </a:p>
          <a:p>
            <a:endParaRPr lang="en-CA" dirty="0"/>
          </a:p>
          <a:p>
            <a:endParaRPr lang="en-CA" dirty="0"/>
          </a:p>
        </p:txBody>
      </p:sp>
    </p:spTree>
    <p:extLst>
      <p:ext uri="{BB962C8B-B14F-4D97-AF65-F5344CB8AC3E}">
        <p14:creationId xmlns:p14="http://schemas.microsoft.com/office/powerpoint/2010/main" val="349682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9FDD1-5D3B-913E-C942-BAB149302CDF}"/>
              </a:ext>
            </a:extLst>
          </p:cNvPr>
          <p:cNvSpPr>
            <a:spLocks noGrp="1"/>
          </p:cNvSpPr>
          <p:nvPr>
            <p:ph type="body" sz="quarter" idx="10"/>
          </p:nvPr>
        </p:nvSpPr>
        <p:spPr>
          <a:xfrm>
            <a:off x="277091" y="360217"/>
            <a:ext cx="2341417" cy="4913531"/>
          </a:xfrm>
        </p:spPr>
        <p:txBody>
          <a:bodyPr/>
          <a:lstStyle/>
          <a:p>
            <a:pPr algn="ctr"/>
            <a:r>
              <a:rPr lang="en-US" sz="1800" dirty="0"/>
              <a:t>Traditional Territories Acknowledgment </a:t>
            </a:r>
          </a:p>
          <a:p>
            <a:pPr algn="ctr"/>
            <a:r>
              <a:rPr lang="en-US" sz="1400" b="0" i="0" dirty="0">
                <a:solidFill>
                  <a:srgbClr val="6B7069"/>
                </a:solidFill>
                <a:effectLst/>
              </a:rPr>
              <a:t>The University of Manitoba campuses are located on original lands of Anishinaabeg, Cree, Ojibwe-Cree, Dakota and Dene peoples, and on the homeland of the Red River Métis.</a:t>
            </a:r>
            <a:br>
              <a:rPr lang="en-US" sz="1400" dirty="0"/>
            </a:br>
            <a:r>
              <a:rPr lang="en-US" sz="1400" b="0" i="0" dirty="0">
                <a:solidFill>
                  <a:srgbClr val="6B7069"/>
                </a:solidFill>
                <a:effectLst/>
              </a:rPr>
              <a:t>We respect the Treaties that were made on these territories, we acknowledge the harms and mistakes of the past, and we dedicate ourselves to move forward in partnership with Indigenous communities in a spirit of Reconciliation and collaboration.</a:t>
            </a:r>
            <a:endParaRPr lang="en-US" sz="1800" dirty="0"/>
          </a:p>
        </p:txBody>
      </p:sp>
      <p:pic>
        <p:nvPicPr>
          <p:cNvPr id="4" name="Picture Placeholder 3">
            <a:extLst>
              <a:ext uri="{FF2B5EF4-FFF2-40B4-BE49-F238E27FC236}">
                <a16:creationId xmlns:a16="http://schemas.microsoft.com/office/drawing/2014/main" id="{86CD3037-C579-86AD-F5F8-88FB00BBFED8}"/>
              </a:ext>
            </a:extLst>
          </p:cNvPr>
          <p:cNvPicPr>
            <a:picLocks noGrp="1" noChangeAspect="1"/>
          </p:cNvPicPr>
          <p:nvPr>
            <p:ph type="pic" sz="quarter" idx="11"/>
          </p:nvPr>
        </p:nvPicPr>
        <p:blipFill>
          <a:blip r:embed="rId3"/>
          <a:srcRect t="18561" b="18561"/>
          <a:stretch>
            <a:fillRect/>
          </a:stretch>
        </p:blipFill>
        <p:spPr>
          <a:prstGeom prst="rect">
            <a:avLst/>
          </a:prstGeom>
        </p:spPr>
      </p:pic>
    </p:spTree>
    <p:extLst>
      <p:ext uri="{BB962C8B-B14F-4D97-AF65-F5344CB8AC3E}">
        <p14:creationId xmlns:p14="http://schemas.microsoft.com/office/powerpoint/2010/main" val="248077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FCB0-08A4-CE4C-4C6A-2816876092E8}"/>
              </a:ext>
            </a:extLst>
          </p:cNvPr>
          <p:cNvSpPr>
            <a:spLocks noGrp="1"/>
          </p:cNvSpPr>
          <p:nvPr>
            <p:ph type="title"/>
          </p:nvPr>
        </p:nvSpPr>
        <p:spPr/>
        <p:txBody>
          <a:bodyPr/>
          <a:lstStyle/>
          <a:p>
            <a:r>
              <a:rPr lang="en-US" dirty="0"/>
              <a:t>An example … </a:t>
            </a:r>
          </a:p>
        </p:txBody>
      </p:sp>
      <p:sp>
        <p:nvSpPr>
          <p:cNvPr id="3" name="Content Placeholder 2">
            <a:extLst>
              <a:ext uri="{FF2B5EF4-FFF2-40B4-BE49-F238E27FC236}">
                <a16:creationId xmlns:a16="http://schemas.microsoft.com/office/drawing/2014/main" id="{B3432860-027E-4933-3275-8B4C544B4E36}"/>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7AA3F54B-1FA8-DF57-A0B5-14FE7088CD4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6344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dirty="0"/>
              <a:t>Action Items</a:t>
            </a:r>
          </a:p>
        </p:txBody>
      </p:sp>
      <p:sp>
        <p:nvSpPr>
          <p:cNvPr id="3" name="Content Placeholder 2"/>
          <p:cNvSpPr>
            <a:spLocks noGrp="1"/>
          </p:cNvSpPr>
          <p:nvPr>
            <p:ph idx="1"/>
          </p:nvPr>
        </p:nvSpPr>
        <p:spPr>
          <a:xfrm>
            <a:off x="894080" y="1292469"/>
            <a:ext cx="7326630" cy="3877407"/>
          </a:xfrm>
        </p:spPr>
        <p:txBody>
          <a:bodyPr/>
          <a:lstStyle/>
          <a:p>
            <a:pPr marL="457200" indent="-457200">
              <a:buAutoNum type="arabicPeriod"/>
            </a:pPr>
            <a:r>
              <a:rPr lang="en-CA" sz="2000" dirty="0"/>
              <a:t>Order official transcripts</a:t>
            </a:r>
          </a:p>
          <a:p>
            <a:pPr marL="457200" indent="-457200">
              <a:buAutoNum type="arabicPeriod"/>
            </a:pPr>
            <a:r>
              <a:rPr lang="en-CA" sz="2000" dirty="0"/>
              <a:t>Contact referees (and give them an early deadline!); provide them with the draft proposal and your CV. </a:t>
            </a:r>
          </a:p>
          <a:p>
            <a:pPr marL="457200" indent="-457200">
              <a:buAutoNum type="arabicPeriod"/>
            </a:pPr>
            <a:r>
              <a:rPr lang="en-CA" sz="2000" dirty="0"/>
              <a:t>Create a SSHRC account, populate the web-based CV, and start completing application.</a:t>
            </a:r>
          </a:p>
          <a:p>
            <a:pPr marL="457200" indent="-457200">
              <a:buAutoNum type="arabicPeriod"/>
            </a:pPr>
            <a:r>
              <a:rPr lang="en-CA" sz="2000" dirty="0"/>
              <a:t>Draft your research proposal! </a:t>
            </a:r>
          </a:p>
          <a:p>
            <a:pPr marL="457200" indent="-457200">
              <a:buAutoNum type="arabicPeriod"/>
            </a:pPr>
            <a:r>
              <a:rPr lang="en-CA" sz="2000" dirty="0"/>
              <a:t>Arrange for reviewers. Review it multiple times. Be open to feedback. Revise. Review. Revise. Review.</a:t>
            </a:r>
          </a:p>
          <a:p>
            <a:pPr marL="0" indent="0" algn="l">
              <a:buNone/>
            </a:pPr>
            <a:r>
              <a:rPr lang="en-CA" sz="2000" b="0" i="0" u="none" strike="noStrike" baseline="0" dirty="0">
                <a:solidFill>
                  <a:srgbClr val="000000"/>
                </a:solidFill>
                <a:latin typeface="ArialMT"/>
              </a:rPr>
              <a:t>5. </a:t>
            </a:r>
            <a:r>
              <a:rPr lang="en-CA" sz="2000" dirty="0">
                <a:solidFill>
                  <a:srgbClr val="000000"/>
                </a:solidFill>
                <a:latin typeface="ArialMT"/>
              </a:rPr>
              <a:t>  </a:t>
            </a:r>
            <a:r>
              <a:rPr lang="en-US" sz="2000" b="0" i="0" u="none" strike="noStrike" baseline="0" dirty="0">
                <a:solidFill>
                  <a:srgbClr val="000000"/>
                </a:solidFill>
                <a:latin typeface="ArialMT"/>
              </a:rPr>
              <a:t>Submit application form and supporting documents on the  </a:t>
            </a:r>
            <a:br>
              <a:rPr lang="en-US" sz="2000" b="0" i="0" u="none" strike="noStrike" baseline="0" dirty="0">
                <a:solidFill>
                  <a:srgbClr val="000000"/>
                </a:solidFill>
                <a:latin typeface="ArialMT"/>
              </a:rPr>
            </a:br>
            <a:r>
              <a:rPr lang="en-US" sz="2000" b="0" i="0" u="none" strike="noStrike" baseline="0" dirty="0">
                <a:solidFill>
                  <a:srgbClr val="000000"/>
                </a:solidFill>
                <a:latin typeface="ArialMT"/>
              </a:rPr>
              <a:t>      SSHRC portal by </a:t>
            </a:r>
            <a:r>
              <a:rPr lang="en-US" sz="2000" b="1" i="0" u="none" strike="noStrike" baseline="0" dirty="0">
                <a:solidFill>
                  <a:srgbClr val="FF0000"/>
                </a:solidFill>
                <a:latin typeface="Arial-BoldMT"/>
              </a:rPr>
              <a:t>October </a:t>
            </a:r>
            <a:r>
              <a:rPr lang="en-US" sz="2000" b="1" dirty="0">
                <a:solidFill>
                  <a:srgbClr val="FF0000"/>
                </a:solidFill>
                <a:latin typeface="Arial-BoldMT"/>
              </a:rPr>
              <a:t>3</a:t>
            </a:r>
            <a:r>
              <a:rPr lang="en-US" sz="2000" b="1" i="0" u="none" strike="noStrike" baseline="0" dirty="0">
                <a:solidFill>
                  <a:srgbClr val="FF0000"/>
                </a:solidFill>
                <a:latin typeface="Arial-BoldMT"/>
              </a:rPr>
              <a:t>, 2023</a:t>
            </a:r>
            <a:endParaRPr lang="en-CA" sz="2000" dirty="0"/>
          </a:p>
          <a:p>
            <a:pPr marL="457200" indent="-457200">
              <a:buAutoNum type="arabicPeriod"/>
            </a:pP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259136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617220" y="568181"/>
            <a:ext cx="8058150" cy="487680"/>
          </a:xfrm>
        </p:spPr>
        <p:txBody>
          <a:bodyPr/>
          <a:lstStyle/>
          <a:p>
            <a:pPr algn="ctr"/>
            <a:r>
              <a:rPr lang="en-US" dirty="0"/>
              <a:t>Proposed Timeline</a:t>
            </a:r>
          </a:p>
        </p:txBody>
      </p:sp>
      <p:sp>
        <p:nvSpPr>
          <p:cNvPr id="3" name="Content Placeholder 2"/>
          <p:cNvSpPr>
            <a:spLocks noGrp="1"/>
          </p:cNvSpPr>
          <p:nvPr>
            <p:ph idx="1"/>
          </p:nvPr>
        </p:nvSpPr>
        <p:spPr>
          <a:xfrm>
            <a:off x="894080" y="1292469"/>
            <a:ext cx="7326630" cy="3877407"/>
          </a:xfrm>
        </p:spPr>
        <p:txBody>
          <a:bodyPr/>
          <a:lstStyle/>
          <a:p>
            <a:r>
              <a:rPr lang="en-US" sz="1500" b="1" dirty="0">
                <a:effectLst/>
                <a:latin typeface="Arial" panose="020B0604020202020204" pitchFamily="34" charset="0"/>
              </a:rPr>
              <a:t>Now: </a:t>
            </a:r>
            <a:r>
              <a:rPr lang="en-US" sz="1500" dirty="0">
                <a:effectLst/>
                <a:latin typeface="Arial" panose="020B0604020202020204" pitchFamily="34" charset="0"/>
              </a:rPr>
              <a:t>order transcripts, activate SSHRC account, read all info online; update CV; request references</a:t>
            </a:r>
          </a:p>
          <a:p>
            <a:r>
              <a:rPr lang="en-US" sz="1500" b="1" dirty="0">
                <a:effectLst/>
                <a:latin typeface="Arial" panose="020B0604020202020204" pitchFamily="34" charset="0"/>
              </a:rPr>
              <a:t>By end of August: </a:t>
            </a:r>
            <a:r>
              <a:rPr lang="en-US" sz="1500" dirty="0">
                <a:effectLst/>
                <a:latin typeface="Arial" panose="020B0604020202020204" pitchFamily="34" charset="0"/>
              </a:rPr>
              <a:t>1</a:t>
            </a:r>
            <a:r>
              <a:rPr lang="en-US" sz="1500" baseline="30000" dirty="0">
                <a:effectLst/>
                <a:latin typeface="Arial" panose="020B0604020202020204" pitchFamily="34" charset="0"/>
              </a:rPr>
              <a:t>st</a:t>
            </a:r>
            <a:r>
              <a:rPr lang="en-US" sz="1500" dirty="0">
                <a:effectLst/>
                <a:latin typeface="Arial" panose="020B0604020202020204" pitchFamily="34" charset="0"/>
              </a:rPr>
              <a:t> draft of your proposal</a:t>
            </a:r>
          </a:p>
          <a:p>
            <a:r>
              <a:rPr lang="en-US" sz="1500" b="1" dirty="0">
                <a:effectLst/>
                <a:latin typeface="Arial" panose="020B0604020202020204" pitchFamily="34" charset="0"/>
              </a:rPr>
              <a:t>Aug: </a:t>
            </a:r>
            <a:r>
              <a:rPr lang="en-US" sz="1500" dirty="0">
                <a:effectLst/>
                <a:latin typeface="Arial" panose="020B0604020202020204" pitchFamily="34" charset="0"/>
              </a:rPr>
              <a:t>send draft for reviews; revise-review-repeat; complete online application</a:t>
            </a:r>
          </a:p>
          <a:p>
            <a:r>
              <a:rPr lang="en-US" sz="1500" b="1" dirty="0">
                <a:effectLst/>
                <a:latin typeface="Arial" panose="020B0604020202020204" pitchFamily="34" charset="0"/>
              </a:rPr>
              <a:t>Beginning </a:t>
            </a:r>
            <a:r>
              <a:rPr lang="en-US" sz="1500" b="1" dirty="0"/>
              <a:t>of </a:t>
            </a:r>
            <a:r>
              <a:rPr lang="en-US" sz="1500" b="1" dirty="0">
                <a:effectLst/>
                <a:latin typeface="Arial" panose="020B0604020202020204" pitchFamily="34" charset="0"/>
              </a:rPr>
              <a:t>September: </a:t>
            </a:r>
            <a:r>
              <a:rPr lang="en-US" sz="1500" dirty="0">
                <a:effectLst/>
                <a:latin typeface="Arial" panose="020B0604020202020204" pitchFamily="34" charset="0"/>
              </a:rPr>
              <a:t>Group review workshop </a:t>
            </a:r>
          </a:p>
          <a:p>
            <a:r>
              <a:rPr lang="en-US" sz="1500" b="1" dirty="0">
                <a:effectLst/>
                <a:latin typeface="Arial" panose="020B0604020202020204" pitchFamily="34" charset="0"/>
              </a:rPr>
              <a:t>September 8</a:t>
            </a:r>
            <a:r>
              <a:rPr lang="en-US" sz="1500" dirty="0">
                <a:effectLst/>
                <a:latin typeface="Arial" panose="020B0604020202020204" pitchFamily="34" charset="0"/>
              </a:rPr>
              <a:t>: submit a </a:t>
            </a:r>
            <a:r>
              <a:rPr lang="en-US" sz="1500" b="1" dirty="0">
                <a:effectLst/>
                <a:latin typeface="Arial" panose="020B0604020202020204" pitchFamily="34" charset="0"/>
              </a:rPr>
              <a:t>reviewed draft </a:t>
            </a:r>
            <a:r>
              <a:rPr lang="en-US" sz="1500" dirty="0">
                <a:effectLst/>
                <a:latin typeface="Arial" panose="020B0604020202020204" pitchFamily="34" charset="0"/>
              </a:rPr>
              <a:t>proposal to Erik for feedback (</a:t>
            </a:r>
            <a:r>
              <a:rPr lang="en-US" sz="1500" dirty="0" err="1">
                <a:effectLst/>
                <a:latin typeface="Arial" panose="020B0604020202020204" pitchFamily="34" charset="0"/>
              </a:rPr>
              <a:t>erik.magnusson@umanitoba.ca</a:t>
            </a:r>
            <a:r>
              <a:rPr lang="en-US" sz="1500" dirty="0">
                <a:effectLst/>
                <a:latin typeface="Arial" panose="020B0604020202020204" pitchFamily="34" charset="0"/>
              </a:rPr>
              <a:t>) </a:t>
            </a:r>
          </a:p>
          <a:p>
            <a:r>
              <a:rPr lang="en-US" sz="1500" b="1" dirty="0">
                <a:effectLst/>
                <a:latin typeface="Arial" panose="020B0604020202020204" pitchFamily="34" charset="0"/>
              </a:rPr>
              <a:t>End of September: </a:t>
            </a:r>
            <a:r>
              <a:rPr lang="en-US" sz="1500" dirty="0">
                <a:effectLst/>
                <a:latin typeface="Arial" panose="020B0604020202020204" pitchFamily="34" charset="0"/>
              </a:rPr>
              <a:t>finalize draft including reference list; finalize online application; confirm references </a:t>
            </a:r>
          </a:p>
          <a:p>
            <a:r>
              <a:rPr lang="en-US" sz="1500" b="1" dirty="0">
                <a:effectLst/>
                <a:latin typeface="Arial" panose="020B0604020202020204" pitchFamily="34" charset="0"/>
              </a:rPr>
              <a:t>October 1: </a:t>
            </a:r>
            <a:r>
              <a:rPr lang="en-US" sz="1500" dirty="0">
                <a:effectLst/>
                <a:latin typeface="Arial" panose="020B0604020202020204" pitchFamily="34" charset="0"/>
              </a:rPr>
              <a:t>submit on SSHRC online portal for October 3</a:t>
            </a:r>
            <a:r>
              <a:rPr lang="en-US" sz="1500" baseline="30000" dirty="0">
                <a:effectLst/>
                <a:latin typeface="Arial" panose="020B0604020202020204" pitchFamily="34" charset="0"/>
              </a:rPr>
              <a:t>rd</a:t>
            </a:r>
            <a:r>
              <a:rPr lang="en-US" sz="1500" dirty="0">
                <a:effectLst/>
                <a:latin typeface="Arial" panose="020B0604020202020204" pitchFamily="34" charset="0"/>
              </a:rPr>
              <a:t> deadline </a:t>
            </a:r>
          </a:p>
          <a:p>
            <a:r>
              <a:rPr lang="en-US" sz="1500" b="1" dirty="0">
                <a:effectLst/>
                <a:latin typeface="Arial" panose="020B0604020202020204" pitchFamily="34" charset="0"/>
              </a:rPr>
              <a:t>End of November: </a:t>
            </a:r>
            <a:r>
              <a:rPr lang="en-US" sz="1500" dirty="0">
                <a:effectLst/>
                <a:latin typeface="Arial" panose="020B0604020202020204" pitchFamily="34" charset="0"/>
              </a:rPr>
              <a:t>unsuccessful UM applicants notified </a:t>
            </a:r>
          </a:p>
          <a:p>
            <a:r>
              <a:rPr lang="en-US" sz="1500" b="1" dirty="0">
                <a:effectLst/>
                <a:latin typeface="Arial" panose="020B0604020202020204" pitchFamily="34" charset="0"/>
              </a:rPr>
              <a:t>April 2024: </a:t>
            </a:r>
            <a:r>
              <a:rPr lang="en-US" sz="1500" dirty="0">
                <a:effectLst/>
                <a:latin typeface="Arial" panose="020B0604020202020204" pitchFamily="34" charset="0"/>
              </a:rPr>
              <a:t>results from SSHRC</a:t>
            </a:r>
          </a:p>
        </p:txBody>
      </p:sp>
    </p:spTree>
    <p:extLst>
      <p:ext uri="{BB962C8B-B14F-4D97-AF65-F5344CB8AC3E}">
        <p14:creationId xmlns:p14="http://schemas.microsoft.com/office/powerpoint/2010/main" val="171899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dirty="0"/>
              <a:t>Questions &amp; Wrap Up </a:t>
            </a:r>
          </a:p>
        </p:txBody>
      </p:sp>
      <p:sp>
        <p:nvSpPr>
          <p:cNvPr id="3" name="Content Placeholder 2"/>
          <p:cNvSpPr>
            <a:spLocks noGrp="1"/>
          </p:cNvSpPr>
          <p:nvPr>
            <p:ph idx="1"/>
          </p:nvPr>
        </p:nvSpPr>
        <p:spPr>
          <a:xfrm>
            <a:off x="894080" y="1292469"/>
            <a:ext cx="7326630" cy="3877407"/>
          </a:xfrm>
        </p:spPr>
        <p:txBody>
          <a:bodyPr/>
          <a:lstStyle/>
          <a:p>
            <a:pPr marL="457200" indent="-457200">
              <a:buAutoNum type="arabicPeriod"/>
            </a:pP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282323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8A15-3B78-D584-5D76-130D7515C90B}"/>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8D3B5DE0-EA5A-40CB-8717-1F308D6D0902}"/>
              </a:ext>
            </a:extLst>
          </p:cNvPr>
          <p:cNvSpPr>
            <a:spLocks noGrp="1"/>
          </p:cNvSpPr>
          <p:nvPr>
            <p:ph idx="1"/>
          </p:nvPr>
        </p:nvSpPr>
        <p:spPr>
          <a:xfrm>
            <a:off x="894080" y="1583266"/>
            <a:ext cx="7326630" cy="2875717"/>
          </a:xfrm>
        </p:spPr>
        <p:txBody>
          <a:bodyPr/>
          <a:lstStyle/>
          <a:p>
            <a:pPr marL="0" indent="0">
              <a:buNone/>
            </a:pPr>
            <a:r>
              <a:rPr lang="en-US" b="1" dirty="0"/>
              <a:t>10:15-11:15: SSHRC Overview</a:t>
            </a:r>
          </a:p>
          <a:p>
            <a:pPr lvl="1"/>
            <a:r>
              <a:rPr lang="en-US" dirty="0"/>
              <a:t>Welcome and Introductions</a:t>
            </a:r>
          </a:p>
          <a:p>
            <a:pPr lvl="1"/>
            <a:r>
              <a:rPr lang="en-US" dirty="0"/>
              <a:t>What is SSHRC?</a:t>
            </a:r>
          </a:p>
          <a:p>
            <a:pPr lvl="1"/>
            <a:r>
              <a:rPr lang="en-US" dirty="0"/>
              <a:t>Overview of the Doctoral Talent Competitions</a:t>
            </a:r>
          </a:p>
          <a:p>
            <a:pPr lvl="1"/>
            <a:r>
              <a:rPr lang="en-US" dirty="0"/>
              <a:t>Application Process </a:t>
            </a:r>
            <a:br>
              <a:rPr lang="en-US" dirty="0"/>
            </a:br>
            <a:endParaRPr lang="en-US" dirty="0"/>
          </a:p>
          <a:p>
            <a:pPr marL="0" indent="0">
              <a:buNone/>
            </a:pPr>
            <a:r>
              <a:rPr lang="en-US" b="1" dirty="0"/>
              <a:t>11:15-12:15: Drafting the Research Proposal </a:t>
            </a:r>
          </a:p>
          <a:p>
            <a:pPr lvl="1"/>
            <a:r>
              <a:rPr lang="en-US" dirty="0"/>
              <a:t>Roadmap Exercise </a:t>
            </a:r>
          </a:p>
          <a:p>
            <a:pPr lvl="1"/>
            <a:r>
              <a:rPr lang="en-US" dirty="0"/>
              <a:t>Tips &amp; Next Steps</a:t>
            </a:r>
          </a:p>
        </p:txBody>
      </p:sp>
    </p:spTree>
    <p:extLst>
      <p:ext uri="{BB962C8B-B14F-4D97-AF65-F5344CB8AC3E}">
        <p14:creationId xmlns:p14="http://schemas.microsoft.com/office/powerpoint/2010/main" val="427579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dirty="0"/>
              <a:t>What is SSHRC? </a:t>
            </a:r>
          </a:p>
        </p:txBody>
      </p:sp>
      <p:sp>
        <p:nvSpPr>
          <p:cNvPr id="3" name="Content Placeholder 2"/>
          <p:cNvSpPr>
            <a:spLocks noGrp="1"/>
          </p:cNvSpPr>
          <p:nvPr>
            <p:ph idx="1"/>
          </p:nvPr>
        </p:nvSpPr>
        <p:spPr>
          <a:xfrm>
            <a:off x="908685" y="1055862"/>
            <a:ext cx="7326630" cy="4006094"/>
          </a:xfrm>
        </p:spPr>
        <p:txBody>
          <a:bodyPr/>
          <a:lstStyle/>
          <a:p>
            <a:r>
              <a:rPr lang="en-CA" sz="2000" dirty="0"/>
              <a:t>University research funded through three federal agencies (the ‘Tri-Agencies’)</a:t>
            </a:r>
          </a:p>
          <a:p>
            <a:pPr lvl="1"/>
            <a:r>
              <a:rPr lang="en-CA" sz="1600" dirty="0"/>
              <a:t>Canadian Institutes of Health Research (CIHR)</a:t>
            </a:r>
          </a:p>
          <a:p>
            <a:pPr lvl="1"/>
            <a:r>
              <a:rPr lang="en-CA" sz="1600" dirty="0"/>
              <a:t>Natural Sciences and Engineering Research Council (NSERC)</a:t>
            </a:r>
          </a:p>
          <a:p>
            <a:pPr lvl="1"/>
            <a:r>
              <a:rPr lang="en-CA" sz="1600" b="1" dirty="0"/>
              <a:t>Social Sciences and Humanities Research Council (SSHRC</a:t>
            </a:r>
            <a:r>
              <a:rPr lang="en-CA" sz="1600" dirty="0"/>
              <a:t>): Insight, Connections, </a:t>
            </a:r>
            <a:r>
              <a:rPr lang="en-CA" sz="1600" i="1" dirty="0"/>
              <a:t>Talent</a:t>
            </a:r>
            <a:r>
              <a:rPr lang="en-CA" sz="1600" dirty="0"/>
              <a:t> Programs</a:t>
            </a:r>
          </a:p>
          <a:p>
            <a:pPr lvl="1"/>
            <a:endParaRPr lang="en-CA" sz="1600" dirty="0"/>
          </a:p>
          <a:p>
            <a:endParaRPr lang="en-CA" dirty="0"/>
          </a:p>
        </p:txBody>
      </p:sp>
      <p:pic>
        <p:nvPicPr>
          <p:cNvPr id="4" name="Picture 3">
            <a:extLst>
              <a:ext uri="{FF2B5EF4-FFF2-40B4-BE49-F238E27FC236}">
                <a16:creationId xmlns:a16="http://schemas.microsoft.com/office/drawing/2014/main" id="{C73F9E40-293A-4461-5A2F-94C3ABB526CB}"/>
              </a:ext>
            </a:extLst>
          </p:cNvPr>
          <p:cNvPicPr>
            <a:picLocks noChangeAspect="1"/>
          </p:cNvPicPr>
          <p:nvPr/>
        </p:nvPicPr>
        <p:blipFill rotWithShape="1">
          <a:blip r:embed="rId3"/>
          <a:srcRect t="9326" r="50454" b="13098"/>
          <a:stretch/>
        </p:blipFill>
        <p:spPr>
          <a:xfrm>
            <a:off x="2036618" y="2936879"/>
            <a:ext cx="5070763" cy="2232997"/>
          </a:xfrm>
          <a:prstGeom prst="rect">
            <a:avLst/>
          </a:prstGeom>
        </p:spPr>
      </p:pic>
    </p:spTree>
    <p:extLst>
      <p:ext uri="{BB962C8B-B14F-4D97-AF65-F5344CB8AC3E}">
        <p14:creationId xmlns:p14="http://schemas.microsoft.com/office/powerpoint/2010/main" val="351744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614095"/>
            <a:ext cx="7326630" cy="487680"/>
          </a:xfrm>
        </p:spPr>
        <p:txBody>
          <a:bodyPr/>
          <a:lstStyle/>
          <a:p>
            <a:pPr algn="ctr"/>
            <a:r>
              <a:rPr lang="en-CA" dirty="0"/>
              <a:t>Doctoral Talent Competitions</a:t>
            </a:r>
          </a:p>
        </p:txBody>
      </p:sp>
      <p:sp>
        <p:nvSpPr>
          <p:cNvPr id="3" name="Content Placeholder 2"/>
          <p:cNvSpPr>
            <a:spLocks noGrp="1"/>
          </p:cNvSpPr>
          <p:nvPr>
            <p:ph idx="1"/>
          </p:nvPr>
        </p:nvSpPr>
        <p:spPr>
          <a:xfrm>
            <a:off x="894080" y="1219200"/>
            <a:ext cx="7326630" cy="3992880"/>
          </a:xfrm>
        </p:spPr>
        <p:txBody>
          <a:bodyPr/>
          <a:lstStyle/>
          <a:p>
            <a:pPr marL="457200" indent="-457200">
              <a:buAutoNum type="arabicParenBoth"/>
            </a:pPr>
            <a:r>
              <a:rPr lang="en-CA" sz="2000" b="1" dirty="0"/>
              <a:t>Canada Graduate Scholarship (CGS) – Doctoral</a:t>
            </a:r>
          </a:p>
          <a:p>
            <a:pPr lvl="1"/>
            <a:r>
              <a:rPr lang="en-CA" sz="1800" dirty="0"/>
              <a:t>$35,000 per year for 3 years</a:t>
            </a:r>
          </a:p>
          <a:p>
            <a:pPr lvl="1"/>
            <a:r>
              <a:rPr lang="en-CA" sz="1800" dirty="0"/>
              <a:t>Canadian institutions only</a:t>
            </a:r>
            <a:br>
              <a:rPr lang="en-CA" sz="1800" dirty="0"/>
            </a:br>
            <a:endParaRPr lang="en-CA" sz="1800" dirty="0"/>
          </a:p>
          <a:p>
            <a:pPr marL="0" indent="0">
              <a:buNone/>
            </a:pPr>
            <a:r>
              <a:rPr lang="en-CA" sz="2000" b="1" dirty="0"/>
              <a:t>(2)  SSHRC Doctoral Fellowship</a:t>
            </a:r>
          </a:p>
          <a:p>
            <a:pPr lvl="1"/>
            <a:r>
              <a:rPr lang="en-CA" sz="1800" dirty="0"/>
              <a:t>$20,000 per year for 4 years</a:t>
            </a:r>
          </a:p>
          <a:p>
            <a:pPr lvl="1"/>
            <a:r>
              <a:rPr lang="en-CA" sz="1800" dirty="0"/>
              <a:t>Canadian or foreign institutions</a:t>
            </a:r>
          </a:p>
          <a:p>
            <a:pPr marL="457200" lvl="1" indent="0">
              <a:buNone/>
            </a:pPr>
            <a:endParaRPr lang="en-CA" sz="1800" dirty="0"/>
          </a:p>
          <a:p>
            <a:pPr marL="0" indent="0">
              <a:buNone/>
            </a:pPr>
            <a:r>
              <a:rPr lang="en-CA" sz="2000" dirty="0"/>
              <a:t>(3) Vanier Canada Graduate Scholarship</a:t>
            </a:r>
          </a:p>
          <a:p>
            <a:pPr lvl="1"/>
            <a:r>
              <a:rPr lang="en-CA" sz="1800" dirty="0"/>
              <a:t>$50,000 per year for 3 years</a:t>
            </a:r>
          </a:p>
          <a:p>
            <a:pPr lvl="1"/>
            <a:r>
              <a:rPr lang="en-CA" sz="1800" dirty="0"/>
              <a:t>Canadian institutions only </a:t>
            </a:r>
          </a:p>
          <a:p>
            <a:pPr marL="457200" lvl="1" indent="0" algn="ctr">
              <a:buNone/>
            </a:pPr>
            <a:r>
              <a:rPr lang="en-US" sz="2000" dirty="0">
                <a:solidFill>
                  <a:srgbClr val="FF0000"/>
                </a:solidFill>
              </a:rPr>
              <a:t>Note: all awards are for full-time study.</a:t>
            </a:r>
          </a:p>
          <a:p>
            <a:pPr marL="457200" lvl="1" indent="0">
              <a:buNone/>
            </a:pPr>
            <a:endParaRPr lang="en-CA" sz="1800" dirty="0"/>
          </a:p>
          <a:p>
            <a:pPr lvl="1"/>
            <a:endParaRPr lang="en-CA" sz="1800" dirty="0"/>
          </a:p>
          <a:p>
            <a:pPr marL="457200" lvl="1" indent="0">
              <a:buNone/>
            </a:pPr>
            <a:r>
              <a:rPr lang="en-CA" sz="1100" dirty="0"/>
              <a:t> </a:t>
            </a:r>
          </a:p>
        </p:txBody>
      </p:sp>
    </p:spTree>
    <p:extLst>
      <p:ext uri="{BB962C8B-B14F-4D97-AF65-F5344CB8AC3E}">
        <p14:creationId xmlns:p14="http://schemas.microsoft.com/office/powerpoint/2010/main" val="34172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sz="2400" dirty="0"/>
              <a:t>Eligibility: Canadian Graduate Scholarship  </a:t>
            </a:r>
          </a:p>
        </p:txBody>
      </p:sp>
      <p:sp>
        <p:nvSpPr>
          <p:cNvPr id="3" name="Content Placeholder 2"/>
          <p:cNvSpPr>
            <a:spLocks noGrp="1"/>
          </p:cNvSpPr>
          <p:nvPr>
            <p:ph idx="1"/>
          </p:nvPr>
        </p:nvSpPr>
        <p:spPr>
          <a:xfrm>
            <a:off x="894080" y="1292469"/>
            <a:ext cx="7326630" cy="3877407"/>
          </a:xfrm>
        </p:spPr>
        <p:txBody>
          <a:bodyPr/>
          <a:lstStyle/>
          <a:p>
            <a:pPr marL="0" indent="0">
              <a:buNone/>
            </a:pPr>
            <a:r>
              <a:rPr lang="en-CA" sz="1800" dirty="0"/>
              <a:t>Applicants must: </a:t>
            </a:r>
          </a:p>
          <a:p>
            <a:pPr marL="0" indent="0">
              <a:buNone/>
            </a:pPr>
            <a:endParaRPr lang="en-CA" sz="1800" dirty="0"/>
          </a:p>
          <a:p>
            <a:pPr lvl="1">
              <a:spcBef>
                <a:spcPts val="0"/>
              </a:spcBef>
            </a:pPr>
            <a:r>
              <a:rPr lang="en-CA" sz="1800" dirty="0"/>
              <a:t>Be a Canadian citizen, permanent resident, or protected person under subsection 95(2) of the </a:t>
            </a:r>
            <a:r>
              <a:rPr lang="en-CA" sz="1800" i="1" dirty="0"/>
              <a:t>Immigration and Refugee Protection Act</a:t>
            </a:r>
          </a:p>
          <a:p>
            <a:pPr marL="457200" lvl="1" indent="0">
              <a:spcBef>
                <a:spcPts val="0"/>
              </a:spcBef>
              <a:buNone/>
            </a:pPr>
            <a:endParaRPr lang="en-CA" sz="1800" i="1" dirty="0"/>
          </a:p>
          <a:p>
            <a:pPr lvl="1">
              <a:spcBef>
                <a:spcPts val="0"/>
              </a:spcBef>
            </a:pPr>
            <a:r>
              <a:rPr lang="en-CA" sz="1800" dirty="0"/>
              <a:t>Have completed </a:t>
            </a:r>
            <a:r>
              <a:rPr lang="en-CA" sz="1800" b="1" dirty="0"/>
              <a:t>no more than 24 months </a:t>
            </a:r>
            <a:r>
              <a:rPr lang="en-CA" sz="1800" dirty="0"/>
              <a:t>of doctoral study by December 31, 2023</a:t>
            </a:r>
          </a:p>
          <a:p>
            <a:pPr lvl="1">
              <a:spcBef>
                <a:spcPts val="0"/>
              </a:spcBef>
            </a:pPr>
            <a:endParaRPr lang="en-CA" sz="1800" dirty="0"/>
          </a:p>
          <a:p>
            <a:pPr lvl="1">
              <a:spcBef>
                <a:spcPts val="0"/>
              </a:spcBef>
            </a:pPr>
            <a:r>
              <a:rPr lang="en-CA" sz="1800" dirty="0"/>
              <a:t>Have not already received Tri-Agency doctoral funding in the past</a:t>
            </a:r>
          </a:p>
          <a:p>
            <a:pPr lvl="1">
              <a:spcBef>
                <a:spcPts val="0"/>
              </a:spcBef>
            </a:pPr>
            <a:endParaRPr lang="en-CA" sz="1800" dirty="0"/>
          </a:p>
          <a:p>
            <a:pPr lvl="1">
              <a:spcBef>
                <a:spcPts val="0"/>
              </a:spcBef>
            </a:pPr>
            <a:r>
              <a:rPr lang="en-CA" sz="1800" dirty="0"/>
              <a:t>Have not applied to other Tri-Agency doctoral scholarships this year (excluding Vanier)</a:t>
            </a:r>
          </a:p>
          <a:p>
            <a:pPr marL="0" indent="0">
              <a:buNone/>
            </a:pPr>
            <a:endParaRPr lang="en-CA" dirty="0"/>
          </a:p>
          <a:p>
            <a:endParaRPr lang="en-CA" dirty="0"/>
          </a:p>
          <a:p>
            <a:endParaRPr lang="en-CA" dirty="0"/>
          </a:p>
        </p:txBody>
      </p:sp>
    </p:spTree>
    <p:extLst>
      <p:ext uri="{BB962C8B-B14F-4D97-AF65-F5344CB8AC3E}">
        <p14:creationId xmlns:p14="http://schemas.microsoft.com/office/powerpoint/2010/main" val="346659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sz="2800" dirty="0"/>
              <a:t>Eligibility: SSHRC Doctoral Fellowship</a:t>
            </a:r>
          </a:p>
        </p:txBody>
      </p:sp>
      <p:sp>
        <p:nvSpPr>
          <p:cNvPr id="3" name="Content Placeholder 2"/>
          <p:cNvSpPr>
            <a:spLocks noGrp="1"/>
          </p:cNvSpPr>
          <p:nvPr>
            <p:ph idx="1"/>
          </p:nvPr>
        </p:nvSpPr>
        <p:spPr>
          <a:xfrm>
            <a:off x="894080" y="1292469"/>
            <a:ext cx="7326630" cy="3877407"/>
          </a:xfrm>
        </p:spPr>
        <p:txBody>
          <a:bodyPr/>
          <a:lstStyle/>
          <a:p>
            <a:pPr marL="0" indent="0">
              <a:buNone/>
            </a:pPr>
            <a:r>
              <a:rPr lang="en-CA" sz="1800" dirty="0"/>
              <a:t>Applicants must: </a:t>
            </a:r>
          </a:p>
          <a:p>
            <a:pPr marL="0" indent="0">
              <a:buNone/>
            </a:pPr>
            <a:endParaRPr lang="en-CA" sz="1800" dirty="0"/>
          </a:p>
          <a:p>
            <a:pPr lvl="1"/>
            <a:r>
              <a:rPr lang="en-CA" sz="1600" dirty="0"/>
              <a:t>Be a Canadian citizen, permanent resident, or protected person under subsection 95(2) of the </a:t>
            </a:r>
            <a:r>
              <a:rPr lang="en-CA" sz="1600" i="1" dirty="0"/>
              <a:t>Immigration and Refugee Protection Act</a:t>
            </a:r>
          </a:p>
          <a:p>
            <a:pPr marL="457200" lvl="1" indent="0">
              <a:buNone/>
            </a:pPr>
            <a:endParaRPr lang="en-CA" sz="1600" i="1" dirty="0"/>
          </a:p>
          <a:p>
            <a:pPr lvl="1"/>
            <a:r>
              <a:rPr lang="en-CA" sz="1600" dirty="0"/>
              <a:t>Have completed </a:t>
            </a:r>
            <a:r>
              <a:rPr lang="en-CA" sz="1600" b="1" dirty="0"/>
              <a:t>no more than 48 months </a:t>
            </a:r>
            <a:r>
              <a:rPr lang="en-CA" sz="1600" dirty="0"/>
              <a:t>of full-time doctoral study by December 31, 2023 (Part-time is considered to be half the amount of time; e.g. 2 terms at part-time = 1 term  at full-time)</a:t>
            </a:r>
          </a:p>
          <a:p>
            <a:pPr lvl="1"/>
            <a:endParaRPr lang="en-CA" sz="1600" dirty="0"/>
          </a:p>
          <a:p>
            <a:pPr lvl="1"/>
            <a:r>
              <a:rPr lang="en-CA" sz="1600" dirty="0"/>
              <a:t>Have not already received Tri-Agency doctoral funding in the past</a:t>
            </a:r>
          </a:p>
          <a:p>
            <a:pPr lvl="1"/>
            <a:endParaRPr lang="en-CA" sz="1600" dirty="0"/>
          </a:p>
          <a:p>
            <a:pPr lvl="1"/>
            <a:r>
              <a:rPr lang="en-CA" sz="1600" dirty="0"/>
              <a:t>Have not applied to other Tri-Agency doctoral scholarships this year (excluding Vanier) </a:t>
            </a:r>
          </a:p>
          <a:p>
            <a:endParaRPr lang="en-CA" dirty="0"/>
          </a:p>
          <a:p>
            <a:endParaRPr lang="en-CA" dirty="0"/>
          </a:p>
          <a:p>
            <a:endParaRPr lang="en-CA" dirty="0"/>
          </a:p>
        </p:txBody>
      </p:sp>
    </p:spTree>
    <p:extLst>
      <p:ext uri="{BB962C8B-B14F-4D97-AF65-F5344CB8AC3E}">
        <p14:creationId xmlns:p14="http://schemas.microsoft.com/office/powerpoint/2010/main" val="101826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dirty="0"/>
              <a:t>Application Process </a:t>
            </a:r>
          </a:p>
        </p:txBody>
      </p:sp>
      <p:sp>
        <p:nvSpPr>
          <p:cNvPr id="3" name="Content Placeholder 2"/>
          <p:cNvSpPr>
            <a:spLocks noGrp="1"/>
          </p:cNvSpPr>
          <p:nvPr>
            <p:ph idx="1"/>
          </p:nvPr>
        </p:nvSpPr>
        <p:spPr>
          <a:xfrm>
            <a:off x="894080" y="1292469"/>
            <a:ext cx="7326630" cy="3877407"/>
          </a:xfrm>
        </p:spPr>
        <p:txBody>
          <a:bodyPr/>
          <a:lstStyle/>
          <a:p>
            <a:pPr marL="0" indent="0">
              <a:buNone/>
            </a:pPr>
            <a:r>
              <a:rPr lang="en-CA" sz="2000" dirty="0"/>
              <a:t>CGS-D and DF share an application process. Applicants are considered for </a:t>
            </a:r>
            <a:r>
              <a:rPr lang="en-CA" sz="2000" b="1" dirty="0"/>
              <a:t>both</a:t>
            </a:r>
            <a:r>
              <a:rPr lang="en-CA" sz="2000" dirty="0"/>
              <a:t> awards. </a:t>
            </a:r>
          </a:p>
          <a:p>
            <a:pPr marL="457200" indent="-457200">
              <a:buFont typeface="+mj-lt"/>
              <a:buAutoNum type="arabicPeriod"/>
            </a:pPr>
            <a:r>
              <a:rPr lang="en-CA" sz="2000" dirty="0"/>
              <a:t>Applicants submit their application through SSHRC’s online system by </a:t>
            </a:r>
            <a:r>
              <a:rPr lang="en-CA" sz="2000" b="1" dirty="0">
                <a:solidFill>
                  <a:srgbClr val="FF0000"/>
                </a:solidFill>
              </a:rPr>
              <a:t>October 3, 2023</a:t>
            </a:r>
            <a:r>
              <a:rPr lang="en-CA" sz="2000" dirty="0">
                <a:solidFill>
                  <a:srgbClr val="FF0000"/>
                </a:solidFill>
              </a:rPr>
              <a:t>.</a:t>
            </a:r>
          </a:p>
          <a:p>
            <a:pPr marL="457200" indent="-457200">
              <a:buFont typeface="+mj-lt"/>
              <a:buAutoNum type="arabicPeriod"/>
            </a:pPr>
            <a:r>
              <a:rPr lang="en-CA" sz="2000" dirty="0"/>
              <a:t>Applications are forwarded by SSHRC to UM for an internal selection process</a:t>
            </a:r>
          </a:p>
          <a:p>
            <a:pPr marL="457200" indent="-457200">
              <a:buFont typeface="+mj-lt"/>
              <a:buAutoNum type="arabicPeriod"/>
            </a:pPr>
            <a:r>
              <a:rPr lang="en-CA" sz="2000" dirty="0"/>
              <a:t>UM-recommended applications are forwarded to SSHRC for the national competition</a:t>
            </a:r>
          </a:p>
          <a:p>
            <a:pPr marL="457200" indent="-457200">
              <a:buFont typeface="+mj-lt"/>
              <a:buAutoNum type="arabicPeriod"/>
            </a:pPr>
            <a:r>
              <a:rPr lang="en-CA" sz="2000" dirty="0"/>
              <a:t>Applicants are notified directly by SSHRC of their result in April 2024</a:t>
            </a:r>
          </a:p>
          <a:p>
            <a:pPr marL="0" indent="0">
              <a:buNone/>
            </a:pPr>
            <a:r>
              <a:rPr lang="en-CA" sz="2000" dirty="0"/>
              <a:t>* Indigenous applicants are not counted in the UM quota </a:t>
            </a:r>
          </a:p>
          <a:p>
            <a:pPr marL="457200" indent="-457200">
              <a:buFont typeface="+mj-lt"/>
              <a:buAutoNum type="arabicPeriod"/>
            </a:pPr>
            <a:endParaRPr lang="en-CA" sz="2000" dirty="0"/>
          </a:p>
          <a:p>
            <a:endParaRPr lang="en-CA" sz="2000" dirty="0"/>
          </a:p>
          <a:p>
            <a:endParaRPr lang="en-CA" dirty="0"/>
          </a:p>
          <a:p>
            <a:pPr marL="2743200" lvl="6" indent="0">
              <a:buNone/>
            </a:pP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347214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894080" y="568181"/>
            <a:ext cx="7326630" cy="487680"/>
          </a:xfrm>
        </p:spPr>
        <p:txBody>
          <a:bodyPr/>
          <a:lstStyle/>
          <a:p>
            <a:pPr algn="ctr"/>
            <a:r>
              <a:rPr lang="en-US" dirty="0"/>
              <a:t>What’s in an Application? </a:t>
            </a:r>
          </a:p>
        </p:txBody>
      </p:sp>
      <p:sp>
        <p:nvSpPr>
          <p:cNvPr id="3" name="Content Placeholder 2"/>
          <p:cNvSpPr>
            <a:spLocks noGrp="1"/>
          </p:cNvSpPr>
          <p:nvPr>
            <p:ph idx="1"/>
          </p:nvPr>
        </p:nvSpPr>
        <p:spPr>
          <a:xfrm>
            <a:off x="894080" y="1322962"/>
            <a:ext cx="7326630" cy="4143983"/>
          </a:xfrm>
        </p:spPr>
        <p:txBody>
          <a:bodyPr/>
          <a:lstStyle/>
          <a:p>
            <a:r>
              <a:rPr lang="en-CA" sz="1800" dirty="0"/>
              <a:t>SSHRC Web-based CV </a:t>
            </a:r>
          </a:p>
          <a:p>
            <a:r>
              <a:rPr lang="en-CA" sz="1800" dirty="0"/>
              <a:t>SSHRC Doctoral Awards Application Form</a:t>
            </a:r>
          </a:p>
          <a:p>
            <a:r>
              <a:rPr lang="en-CA" sz="1800" dirty="0"/>
              <a:t>Supporting Documents</a:t>
            </a:r>
          </a:p>
          <a:p>
            <a:pPr lvl="1"/>
            <a:r>
              <a:rPr lang="en-CA" sz="1800" i="1" dirty="0">
                <a:solidFill>
                  <a:srgbClr val="FF0000"/>
                </a:solidFill>
              </a:rPr>
              <a:t>Research Proposal (2 pages)</a:t>
            </a:r>
          </a:p>
          <a:p>
            <a:pPr lvl="1"/>
            <a:r>
              <a:rPr lang="en-CA" sz="1800" dirty="0"/>
              <a:t>Bibliography (5 pages)</a:t>
            </a:r>
          </a:p>
          <a:p>
            <a:pPr lvl="1"/>
            <a:r>
              <a:rPr lang="en-CA" sz="1800" dirty="0"/>
              <a:t>Official transcripts</a:t>
            </a:r>
          </a:p>
          <a:p>
            <a:pPr lvl="1"/>
            <a:r>
              <a:rPr lang="en-CA" sz="1800" dirty="0"/>
              <a:t>Allowable Inclusions (1 page, if applicable)</a:t>
            </a:r>
          </a:p>
          <a:p>
            <a:pPr lvl="1"/>
            <a:r>
              <a:rPr lang="en-CA" sz="1800" dirty="0"/>
              <a:t>Research Contributions, Relevant Experience, and Activities (2 pages)</a:t>
            </a:r>
          </a:p>
          <a:p>
            <a:r>
              <a:rPr lang="en-CA" sz="1800" dirty="0"/>
              <a:t>Letters of Reference</a:t>
            </a:r>
          </a:p>
          <a:p>
            <a:pPr lvl="1"/>
            <a:r>
              <a:rPr lang="en-CA" sz="1800" dirty="0"/>
              <a:t>Two letters (1 page each) from referees who are able to assess research potential </a:t>
            </a:r>
            <a:endParaRPr lang="en-CA" dirty="0"/>
          </a:p>
          <a:p>
            <a:endParaRPr lang="en-CA" dirty="0"/>
          </a:p>
          <a:p>
            <a:endParaRPr lang="en-CA" dirty="0"/>
          </a:p>
          <a:p>
            <a:endParaRPr lang="en-CA" dirty="0"/>
          </a:p>
        </p:txBody>
      </p:sp>
    </p:spTree>
    <p:extLst>
      <p:ext uri="{BB962C8B-B14F-4D97-AF65-F5344CB8AC3E}">
        <p14:creationId xmlns:p14="http://schemas.microsoft.com/office/powerpoint/2010/main" val="3647448625"/>
      </p:ext>
    </p:extLst>
  </p:cSld>
  <p:clrMapOvr>
    <a:masterClrMapping/>
  </p:clrMapOvr>
</p:sld>
</file>

<file path=ppt/theme/theme1.xml><?xml version="1.0" encoding="utf-8"?>
<a:theme xmlns:a="http://schemas.openxmlformats.org/drawingml/2006/main" name="UM Presentation Theme -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9930</TotalTime>
  <Words>1781</Words>
  <Application>Microsoft Macintosh PowerPoint</Application>
  <PresentationFormat>On-screen Show (4:3)</PresentationFormat>
  <Paragraphs>241</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Arial-BoldMT</vt:lpstr>
      <vt:lpstr>ArialMT</vt:lpstr>
      <vt:lpstr>Calibri</vt:lpstr>
      <vt:lpstr>UM Presentation Theme - 4x3</vt:lpstr>
      <vt:lpstr>SSHRC Doctoral Workshop</vt:lpstr>
      <vt:lpstr>PowerPoint Presentation</vt:lpstr>
      <vt:lpstr>AGENDA  </vt:lpstr>
      <vt:lpstr>What is SSHRC? </vt:lpstr>
      <vt:lpstr>Doctoral Talent Competitions</vt:lpstr>
      <vt:lpstr>Eligibility: Canadian Graduate Scholarship  </vt:lpstr>
      <vt:lpstr>Eligibility: SSHRC Doctoral Fellowship</vt:lpstr>
      <vt:lpstr>Application Process </vt:lpstr>
      <vt:lpstr>What’s in an Application? </vt:lpstr>
      <vt:lpstr>Competition Statistics</vt:lpstr>
      <vt:lpstr>Evaluation Criteria </vt:lpstr>
      <vt:lpstr>Evaluation Criteria </vt:lpstr>
      <vt:lpstr>A Quick SSHRC Tour </vt:lpstr>
      <vt:lpstr>Drafting the Proposal (2 pages)</vt:lpstr>
      <vt:lpstr>Roadmap Exercise </vt:lpstr>
      <vt:lpstr>1. Describing Your Research Study</vt:lpstr>
      <vt:lpstr>2. What is the main problem being addressed?</vt:lpstr>
      <vt:lpstr>PowerPoint Presentation</vt:lpstr>
      <vt:lpstr>Research Proposal: Tips &amp; Tricks</vt:lpstr>
      <vt:lpstr>An example … </vt:lpstr>
      <vt:lpstr>Action Items</vt:lpstr>
      <vt:lpstr>Proposed Timeline</vt:lpstr>
      <vt:lpstr>Questions &amp; Wrap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Charlotte</cp:lastModifiedBy>
  <cp:revision>61</cp:revision>
  <cp:lastPrinted>2023-08-02T18:44:49Z</cp:lastPrinted>
  <dcterms:created xsi:type="dcterms:W3CDTF">2019-07-17T19:24:48Z</dcterms:created>
  <dcterms:modified xsi:type="dcterms:W3CDTF">2023-08-08T20:13:03Z</dcterms:modified>
</cp:coreProperties>
</file>